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embeddedFontLst>
    <p:embeddedFont>
      <p:font typeface="Roboto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-regular.fntdata"/><Relationship Id="rId25" Type="http://schemas.openxmlformats.org/officeDocument/2006/relationships/slide" Target="slides/slide20.xml"/><Relationship Id="rId28" Type="http://schemas.openxmlformats.org/officeDocument/2006/relationships/font" Target="fonts/Roboto-italic.fntdata"/><Relationship Id="rId27" Type="http://schemas.openxmlformats.org/officeDocument/2006/relationships/font" Target="fonts/Robo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aa264b1821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aa264b1821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aa264b1821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aa264b1821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aa264b1821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aa264b1821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aa264b1821_0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aa264b1821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aa264b1821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aa264b1821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aa264b1821_0_3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aa264b1821_0_3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aa264b1821_0_4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aa264b1821_0_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aa264b1821_0_4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aa264b1821_0_4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aa264b1821_0_3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aa264b1821_0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aa264b1821_0_3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aa264b1821_0_3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aa264b1821_0_3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aa264b1821_0_3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aa264b1821_0_3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aa264b1821_0_3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aa264b1821_0_3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aa264b1821_0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aa264b1821_0_3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aa264b1821_0_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aa264b1821_0_3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aa264b1821_0_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aa264b1821_0_3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aa264b1821_0_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aa264b1821_0_3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aa264b1821_0_3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aa264b1821_0_4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aa264b1821_0_4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aa264b1821_0_4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aa264b1821_0_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jpg"/><Relationship Id="rId4" Type="http://schemas.openxmlformats.org/officeDocument/2006/relationships/image" Target="../media/image12.jpg"/><Relationship Id="rId10" Type="http://schemas.openxmlformats.org/officeDocument/2006/relationships/image" Target="../media/image15.jpg"/><Relationship Id="rId9" Type="http://schemas.openxmlformats.org/officeDocument/2006/relationships/image" Target="../media/image17.jpg"/><Relationship Id="rId5" Type="http://schemas.openxmlformats.org/officeDocument/2006/relationships/image" Target="../media/image5.jpg"/><Relationship Id="rId6" Type="http://schemas.openxmlformats.org/officeDocument/2006/relationships/image" Target="../media/image16.jpg"/><Relationship Id="rId7" Type="http://schemas.openxmlformats.org/officeDocument/2006/relationships/image" Target="../media/image8.jpg"/><Relationship Id="rId8" Type="http://schemas.openxmlformats.org/officeDocument/2006/relationships/image" Target="../media/image1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Relationship Id="rId4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Relationship Id="rId4" Type="http://schemas.openxmlformats.org/officeDocument/2006/relationships/image" Target="../media/image9.jpg"/><Relationship Id="rId9" Type="http://schemas.openxmlformats.org/officeDocument/2006/relationships/image" Target="../media/image23.jpg"/><Relationship Id="rId5" Type="http://schemas.openxmlformats.org/officeDocument/2006/relationships/image" Target="../media/image6.jpg"/><Relationship Id="rId6" Type="http://schemas.openxmlformats.org/officeDocument/2006/relationships/image" Target="../media/image13.jpg"/><Relationship Id="rId7" Type="http://schemas.openxmlformats.org/officeDocument/2006/relationships/image" Target="../media/image22.jpg"/><Relationship Id="rId8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7.jpg"/><Relationship Id="rId4" Type="http://schemas.openxmlformats.org/officeDocument/2006/relationships/image" Target="../media/image2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7.jpg"/><Relationship Id="rId4" Type="http://schemas.openxmlformats.org/officeDocument/2006/relationships/image" Target="../media/image32.png"/><Relationship Id="rId5" Type="http://schemas.openxmlformats.org/officeDocument/2006/relationships/image" Target="../media/image3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5.jpg"/><Relationship Id="rId4" Type="http://schemas.openxmlformats.org/officeDocument/2006/relationships/image" Target="../media/image2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3.jpg"/><Relationship Id="rId4" Type="http://schemas.openxmlformats.org/officeDocument/2006/relationships/image" Target="../media/image25.jpg"/><Relationship Id="rId5" Type="http://schemas.openxmlformats.org/officeDocument/2006/relationships/image" Target="../media/image39.jpg"/><Relationship Id="rId6" Type="http://schemas.openxmlformats.org/officeDocument/2006/relationships/image" Target="../media/image3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8.png"/><Relationship Id="rId4" Type="http://schemas.openxmlformats.org/officeDocument/2006/relationships/image" Target="../media/image31.jpg"/><Relationship Id="rId5" Type="http://schemas.openxmlformats.org/officeDocument/2006/relationships/image" Target="../media/image4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0.jpg"/><Relationship Id="rId4" Type="http://schemas.openxmlformats.org/officeDocument/2006/relationships/image" Target="../media/image45.jpg"/><Relationship Id="rId5" Type="http://schemas.openxmlformats.org/officeDocument/2006/relationships/image" Target="../media/image4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6.jpg"/><Relationship Id="rId4" Type="http://schemas.openxmlformats.org/officeDocument/2006/relationships/image" Target="../media/image4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C4C9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Asociacion Hispana de profesionales de la salud inc NY</a:t>
            </a:r>
            <a:endParaRPr sz="34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highlight>
                  <a:srgbClr val="FFFFFF"/>
                </a:highlight>
              </a:rPr>
              <a:t>Panel: una  mirada al 2020,vista al futuro</a:t>
            </a:r>
            <a:r>
              <a:rPr lang="en"/>
              <a:t>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 Dr.Aritmedes Restituyo, president AHPSI.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Enero,2, 2021.</a:t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8000" y="78650"/>
            <a:ext cx="1746175" cy="170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350" y="78650"/>
            <a:ext cx="1562800" cy="156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/>
          </a:p>
        </p:txBody>
      </p:sp>
      <p:sp>
        <p:nvSpPr>
          <p:cNvPr id="63" name="Google Shape;63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7251" y="22901"/>
            <a:ext cx="2052600" cy="20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62325" y="2979100"/>
            <a:ext cx="2134400" cy="213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9525" y="-110512"/>
            <a:ext cx="1847850" cy="246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8575" y="2591863"/>
            <a:ext cx="1809750" cy="253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89050" y="85237"/>
            <a:ext cx="1928125" cy="192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23999" y="2834117"/>
            <a:ext cx="2349600" cy="2424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014238" y="2644393"/>
            <a:ext cx="1809751" cy="2573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362325" y="235550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0E0E3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Noticias destacadas  2020</a:t>
            </a:r>
            <a:endParaRPr/>
          </a:p>
        </p:txBody>
      </p:sp>
      <p:sp>
        <p:nvSpPr>
          <p:cNvPr id="77" name="Google Shape;77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el mundo</a:t>
            </a:r>
            <a:endParaRPr/>
          </a:p>
        </p:txBody>
      </p:sp>
      <p:pic>
        <p:nvPicPr>
          <p:cNvPr id="78" name="Google Shape;7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5988" y="205938"/>
            <a:ext cx="2619375" cy="1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9999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ctrTitle"/>
          </p:nvPr>
        </p:nvSpPr>
        <p:spPr>
          <a:xfrm>
            <a:off x="107233" y="6009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Pandemia COVID 19</a:t>
            </a:r>
            <a:endParaRPr/>
          </a:p>
        </p:txBody>
      </p:sp>
      <p:sp>
        <p:nvSpPr>
          <p:cNvPr id="84" name="Google Shape;84;p1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6"/>
          <p:cNvSpPr/>
          <p:nvPr/>
        </p:nvSpPr>
        <p:spPr>
          <a:xfrm>
            <a:off x="3568870" y="299345"/>
            <a:ext cx="2544000" cy="953100"/>
          </a:xfrm>
          <a:prstGeom prst="rect">
            <a:avLst/>
          </a:prstGeom>
          <a:solidFill>
            <a:srgbClr val="08563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84.4 M</a:t>
            </a:r>
            <a:endParaRPr sz="1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Cases</a:t>
            </a:r>
            <a:endParaRPr sz="1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6" name="Google Shape;86;p16"/>
          <p:cNvSpPr/>
          <p:nvPr/>
        </p:nvSpPr>
        <p:spPr>
          <a:xfrm>
            <a:off x="6668698" y="2995380"/>
            <a:ext cx="2096700" cy="792600"/>
          </a:xfrm>
          <a:prstGeom prst="rect">
            <a:avLst/>
          </a:prstGeom>
          <a:solidFill>
            <a:srgbClr val="0E94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346 K DEATHS.USA</a:t>
            </a:r>
            <a:endParaRPr sz="1500">
              <a:solidFill>
                <a:srgbClr val="FFFFFF"/>
              </a:solidFill>
            </a:endParaRPr>
          </a:p>
        </p:txBody>
      </p:sp>
      <p:sp>
        <p:nvSpPr>
          <p:cNvPr id="87" name="Google Shape;87;p16"/>
          <p:cNvSpPr/>
          <p:nvPr/>
        </p:nvSpPr>
        <p:spPr>
          <a:xfrm>
            <a:off x="3384276" y="2910381"/>
            <a:ext cx="2544000" cy="953100"/>
          </a:xfrm>
          <a:prstGeom prst="rect">
            <a:avLst/>
          </a:prstGeom>
          <a:solidFill>
            <a:srgbClr val="0E94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20 M, USA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8" name="Google Shape;88;p16"/>
          <p:cNvSpPr/>
          <p:nvPr/>
        </p:nvSpPr>
        <p:spPr>
          <a:xfrm>
            <a:off x="649853" y="2995381"/>
            <a:ext cx="2260200" cy="792600"/>
          </a:xfrm>
          <a:prstGeom prst="rect">
            <a:avLst/>
          </a:prstGeom>
          <a:solidFill>
            <a:srgbClr val="0E94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1.82 M  DEATHS</a:t>
            </a:r>
            <a:endParaRPr>
              <a:solidFill>
                <a:srgbClr val="FFFFFF"/>
              </a:solidFill>
            </a:endParaRPr>
          </a:p>
        </p:txBody>
      </p:sp>
      <p:cxnSp>
        <p:nvCxnSpPr>
          <p:cNvPr id="89" name="Google Shape;89;p16"/>
          <p:cNvCxnSpPr>
            <a:stCxn id="85" idx="2"/>
            <a:endCxn id="90" idx="0"/>
          </p:cNvCxnSpPr>
          <p:nvPr/>
        </p:nvCxnSpPr>
        <p:spPr>
          <a:xfrm flipH="1" rot="-5400000">
            <a:off x="5412670" y="680645"/>
            <a:ext cx="953100" cy="2096700"/>
          </a:xfrm>
          <a:prstGeom prst="bentConnector2">
            <a:avLst/>
          </a:prstGeom>
          <a:noFill/>
          <a:ln cap="flat" cmpd="sng" w="9525">
            <a:solidFill>
              <a:srgbClr val="C2C2C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1" name="Google Shape;91;p16"/>
          <p:cNvCxnSpPr>
            <a:stCxn id="92" idx="0"/>
            <a:endCxn id="85" idx="2"/>
          </p:cNvCxnSpPr>
          <p:nvPr/>
        </p:nvCxnSpPr>
        <p:spPr>
          <a:xfrm flipH="1" rot="10800000">
            <a:off x="2834470" y="1252445"/>
            <a:ext cx="2006400" cy="466500"/>
          </a:xfrm>
          <a:prstGeom prst="bentConnector2">
            <a:avLst/>
          </a:prstGeom>
          <a:noFill/>
          <a:ln cap="flat" cmpd="sng" w="9525">
            <a:solidFill>
              <a:srgbClr val="C2C2C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3" name="Google Shape;93;p16"/>
          <p:cNvCxnSpPr>
            <a:stCxn id="92" idx="2"/>
            <a:endCxn id="94" idx="0"/>
          </p:cNvCxnSpPr>
          <p:nvPr/>
        </p:nvCxnSpPr>
        <p:spPr>
          <a:xfrm>
            <a:off x="2565675" y="2872666"/>
            <a:ext cx="1003200" cy="3900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C2C2C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5" name="Google Shape;95;p16"/>
          <p:cNvCxnSpPr>
            <a:stCxn id="88" idx="0"/>
            <a:endCxn id="92" idx="2"/>
          </p:cNvCxnSpPr>
          <p:nvPr/>
        </p:nvCxnSpPr>
        <p:spPr>
          <a:xfrm rot="-5400000">
            <a:off x="2086553" y="2298781"/>
            <a:ext cx="390000" cy="1003200"/>
          </a:xfrm>
          <a:prstGeom prst="bentConnector2">
            <a:avLst/>
          </a:prstGeom>
          <a:noFill/>
          <a:ln cap="flat" cmpd="sng" w="9525">
            <a:solidFill>
              <a:srgbClr val="C2C2C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6" name="Google Shape;96;p16"/>
          <p:cNvCxnSpPr>
            <a:stCxn id="90" idx="2"/>
            <a:endCxn id="86" idx="0"/>
          </p:cNvCxnSpPr>
          <p:nvPr/>
        </p:nvCxnSpPr>
        <p:spPr>
          <a:xfrm>
            <a:off x="6713848" y="2605380"/>
            <a:ext cx="1003200" cy="390000"/>
          </a:xfrm>
          <a:prstGeom prst="bentConnector2">
            <a:avLst/>
          </a:prstGeom>
          <a:noFill/>
          <a:ln cap="flat" cmpd="sng" w="9525">
            <a:solidFill>
              <a:srgbClr val="C2C2C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7" name="Google Shape;97;p16"/>
          <p:cNvCxnSpPr>
            <a:stCxn id="87" idx="0"/>
            <a:endCxn id="90" idx="2"/>
          </p:cNvCxnSpPr>
          <p:nvPr/>
        </p:nvCxnSpPr>
        <p:spPr>
          <a:xfrm rot="-5400000">
            <a:off x="4962876" y="2213781"/>
            <a:ext cx="390000" cy="1003200"/>
          </a:xfrm>
          <a:prstGeom prst="bentConnector2">
            <a:avLst/>
          </a:prstGeom>
          <a:noFill/>
          <a:ln cap="flat" cmpd="sng" w="9525">
            <a:solidFill>
              <a:srgbClr val="C2C2C2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98" name="Google Shape;9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225" y="196000"/>
            <a:ext cx="28575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8300" y="196000"/>
            <a:ext cx="2857500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4C2F4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 txBox="1"/>
          <p:nvPr>
            <p:ph type="ctrTitle"/>
          </p:nvPr>
        </p:nvSpPr>
        <p:spPr>
          <a:xfrm>
            <a:off x="122958" y="51915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/>
              <a:t>Tribute to our deceased doctors due to covid 19</a:t>
            </a:r>
            <a:endParaRPr sz="2900"/>
          </a:p>
        </p:txBody>
      </p:sp>
      <p:sp>
        <p:nvSpPr>
          <p:cNvPr id="105" name="Google Shape;105;p1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6" name="Google Shape;10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5588" y="3207788"/>
            <a:ext cx="2867025" cy="159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Dr.Jesus Zambrano, Dr.Idelfonso Decoo, Dr.Nelson Then, Dr.Heriberto Pacheco,Dr.Dante Sanchez, Dr.Carlos Lugo</a:t>
            </a:r>
            <a:r>
              <a:rPr lang="en"/>
              <a:t>.</a:t>
            </a:r>
            <a:endParaRPr/>
          </a:p>
        </p:txBody>
      </p:sp>
      <p:pic>
        <p:nvPicPr>
          <p:cNvPr id="113" name="Google Shape;11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6250" y="406400"/>
            <a:ext cx="1668004" cy="239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8"/>
          <p:cNvPicPr preferRelativeResize="0"/>
          <p:nvPr/>
        </p:nvPicPr>
        <p:blipFill rotWithShape="1">
          <a:blip r:embed="rId4">
            <a:alphaModFix/>
          </a:blip>
          <a:srcRect b="-3189" l="8510" r="-8509" t="3190"/>
          <a:stretch/>
        </p:blipFill>
        <p:spPr>
          <a:xfrm>
            <a:off x="3441875" y="368288"/>
            <a:ext cx="1847850" cy="246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63888" y="406388"/>
            <a:ext cx="1914525" cy="239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03450" y="3966625"/>
            <a:ext cx="4238625" cy="107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204450" y="168263"/>
            <a:ext cx="1743075" cy="262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68262" y="322750"/>
            <a:ext cx="2385963" cy="255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27088" y="3663675"/>
            <a:ext cx="1350525" cy="13505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8"/>
          <p:cNvCxnSpPr>
            <a:endCxn id="119" idx="3"/>
          </p:cNvCxnSpPr>
          <p:nvPr/>
        </p:nvCxnSpPr>
        <p:spPr>
          <a:xfrm rot="10800000">
            <a:off x="1577612" y="4338937"/>
            <a:ext cx="846900" cy="4263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CCCC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50">
                <a:solidFill>
                  <a:srgbClr val="4D5156"/>
                </a:solidFill>
              </a:rPr>
              <a:t>                  AHPSI  aportes  durante el  año 2020</a:t>
            </a:r>
            <a:endParaRPr sz="4200"/>
          </a:p>
        </p:txBody>
      </p:sp>
      <p:sp>
        <p:nvSpPr>
          <p:cNvPr id="126" name="Google Shape;126;p19"/>
          <p:cNvSpPr txBox="1"/>
          <p:nvPr>
            <p:ph idx="1" type="body"/>
          </p:nvPr>
        </p:nvSpPr>
        <p:spPr>
          <a:xfrm>
            <a:off x="311700" y="101772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Georgia"/>
              <a:buChar char="●"/>
            </a:pPr>
            <a:r>
              <a:rPr lang="en" sz="1950">
                <a:solidFill>
                  <a:srgbClr val="4D5156"/>
                </a:solidFill>
              </a:rPr>
              <a:t>AHPSI, Asistimos al congreso mundial de stroke en Rio de Janeiro </a:t>
            </a:r>
            <a:r>
              <a:rPr lang="en" sz="1950">
                <a:solidFill>
                  <a:srgbClr val="FF0000"/>
                </a:solidFill>
              </a:rPr>
              <a:t>Brazil</a:t>
            </a:r>
            <a:r>
              <a:rPr lang="en" sz="1950">
                <a:solidFill>
                  <a:srgbClr val="4D5156"/>
                </a:solidFill>
              </a:rPr>
              <a:t>,Marzo, 2020</a:t>
            </a:r>
            <a:endParaRPr sz="1950">
              <a:solidFill>
                <a:srgbClr val="4D5156"/>
              </a:solidFill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Georgia"/>
              <a:buChar char="●"/>
            </a:pPr>
            <a:r>
              <a:rPr lang="en" sz="1950">
                <a:solidFill>
                  <a:srgbClr val="4D5156"/>
                </a:solidFill>
              </a:rPr>
              <a:t>Ofrecimos conferencias en diversos medios sobre el COVID 19</a:t>
            </a:r>
            <a:endParaRPr sz="1950">
              <a:solidFill>
                <a:srgbClr val="4D5156"/>
              </a:solidFill>
            </a:endParaRPr>
          </a:p>
          <a:p>
            <a:pPr indent="0" lvl="0" marL="45720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1550">
              <a:solidFill>
                <a:srgbClr val="4D5156"/>
              </a:solidFill>
            </a:endParaRPr>
          </a:p>
          <a:p>
            <a:pPr indent="0" lvl="0" marL="0" rtl="0" algn="l">
              <a:spcBef>
                <a:spcPts val="14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orgia"/>
              <a:buChar char="●"/>
            </a:pPr>
            <a:r>
              <a:rPr lang="en" sz="1550">
                <a:solidFill>
                  <a:srgbClr val="4D5156"/>
                </a:solidFill>
              </a:rPr>
              <a:t>Convertimos nuestras certificaciones a ofrecerse de manera virtual [Medical assistant, Phlebotomy EKG, Dental assistant].</a:t>
            </a:r>
            <a:endParaRPr sz="1550">
              <a:solidFill>
                <a:srgbClr val="4D5156"/>
              </a:solidFill>
            </a:endParaRPr>
          </a:p>
          <a:p>
            <a:pPr indent="0" lvl="0" marL="45720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1550">
              <a:solidFill>
                <a:srgbClr val="4D5156"/>
              </a:solidFill>
            </a:endParaRPr>
          </a:p>
          <a:p>
            <a:pPr indent="0" lvl="0" marL="0" rtl="0" algn="l">
              <a:spcBef>
                <a:spcPts val="14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8" name="Google Shape;12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7250" y="3317438"/>
            <a:ext cx="2705100" cy="168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03363" y="3317450"/>
            <a:ext cx="2828925" cy="161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CCCC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50">
                <a:solidFill>
                  <a:srgbClr val="4D5156"/>
                </a:solidFill>
              </a:rPr>
              <a:t>                  AHPSI  aportes  durante el  año 2020</a:t>
            </a:r>
            <a:endParaRPr sz="4200"/>
          </a:p>
        </p:txBody>
      </p:sp>
      <p:sp>
        <p:nvSpPr>
          <p:cNvPr id="135" name="Google Shape;135;p20"/>
          <p:cNvSpPr txBox="1"/>
          <p:nvPr>
            <p:ph idx="1" type="body"/>
          </p:nvPr>
        </p:nvSpPr>
        <p:spPr>
          <a:xfrm>
            <a:off x="311700" y="101772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1550">
              <a:solidFill>
                <a:srgbClr val="4D5156"/>
              </a:solidFill>
            </a:endParaRPr>
          </a:p>
          <a:p>
            <a:pPr indent="-381000" lvl="0" marL="45720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eorgia"/>
              <a:buChar char="●"/>
            </a:pPr>
            <a:r>
              <a:rPr lang="en" sz="2050">
                <a:solidFill>
                  <a:srgbClr val="4D5156"/>
                </a:solidFill>
              </a:rPr>
              <a:t>Ofrecimos diversos reportajes en radio y television, Univision, El diario la prensa ,otros!!</a:t>
            </a:r>
            <a:endParaRPr sz="2050">
              <a:solidFill>
                <a:srgbClr val="4D5156"/>
              </a:solidFill>
            </a:endParaRPr>
          </a:p>
          <a:p>
            <a:pPr indent="0" lvl="0" marL="45720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2050">
              <a:solidFill>
                <a:srgbClr val="4D5156"/>
              </a:solidFill>
            </a:endParaRPr>
          </a:p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1550">
              <a:solidFill>
                <a:srgbClr val="4D5156"/>
              </a:solidFill>
            </a:endParaRPr>
          </a:p>
          <a:p>
            <a:pPr indent="0" lvl="0" marL="0" rtl="0" algn="l">
              <a:spcBef>
                <a:spcPts val="14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1550">
              <a:solidFill>
                <a:srgbClr val="4D5156"/>
              </a:solidFill>
            </a:endParaRPr>
          </a:p>
          <a:p>
            <a:pPr indent="-349250" lvl="0" marL="45720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orgia"/>
              <a:buChar char="●"/>
            </a:pPr>
            <a:r>
              <a:rPr lang="en" sz="1950">
                <a:solidFill>
                  <a:srgbClr val="4D5156"/>
                </a:solidFill>
              </a:rPr>
              <a:t>Auspiciamos  un debate con los candidatos a diputados de ultramar de la Republica Dominican</a:t>
            </a:r>
            <a:r>
              <a:rPr lang="en" sz="1550">
                <a:solidFill>
                  <a:srgbClr val="4D5156"/>
                </a:solidFill>
              </a:rPr>
              <a:t>a.</a:t>
            </a:r>
            <a:endParaRPr sz="1550">
              <a:solidFill>
                <a:srgbClr val="4D5156"/>
              </a:solidFill>
            </a:endParaRPr>
          </a:p>
          <a:p>
            <a:pPr indent="0" lvl="0" marL="45720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1550">
              <a:solidFill>
                <a:srgbClr val="4D5156"/>
              </a:solidFill>
            </a:endParaRPr>
          </a:p>
          <a:p>
            <a:pPr indent="0" lvl="0" marL="0" rtl="0" algn="l">
              <a:spcBef>
                <a:spcPts val="14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7" name="Google Shape;13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84388" y="3295650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3543163"/>
            <a:ext cx="3886200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87098" y="3295648"/>
            <a:ext cx="1847850" cy="18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CCCC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50">
                <a:solidFill>
                  <a:srgbClr val="4D5156"/>
                </a:solidFill>
              </a:rPr>
              <a:t>                  AHPSI  aportes  durante el  año 2020</a:t>
            </a:r>
            <a:endParaRPr sz="4200"/>
          </a:p>
        </p:txBody>
      </p:sp>
      <p:sp>
        <p:nvSpPr>
          <p:cNvPr id="145" name="Google Shape;145;p21"/>
          <p:cNvSpPr txBox="1"/>
          <p:nvPr>
            <p:ph idx="1" type="body"/>
          </p:nvPr>
        </p:nvSpPr>
        <p:spPr>
          <a:xfrm>
            <a:off x="311700" y="101772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1550">
              <a:solidFill>
                <a:srgbClr val="4D5156"/>
              </a:solidFill>
            </a:endParaRPr>
          </a:p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1550">
              <a:solidFill>
                <a:srgbClr val="4D5156"/>
              </a:solidFill>
            </a:endParaRPr>
          </a:p>
          <a:p>
            <a:pPr indent="-387350" lvl="0" marL="45720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Georgia"/>
              <a:buChar char="●"/>
            </a:pPr>
            <a:r>
              <a:rPr lang="en" sz="2150">
                <a:solidFill>
                  <a:srgbClr val="4D5156"/>
                </a:solidFill>
              </a:rPr>
              <a:t>Establecimos 2 programas de Video-conferencia en vivo cada semana , 9 meses consecutivos</a:t>
            </a:r>
            <a:endParaRPr sz="2150">
              <a:solidFill>
                <a:srgbClr val="4D5156"/>
              </a:solidFill>
            </a:endParaRPr>
          </a:p>
          <a:p>
            <a:pPr indent="0" lvl="0" marL="0" rtl="0" algn="l">
              <a:spcBef>
                <a:spcPts val="14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rPr lang="en" sz="1550">
                <a:solidFill>
                  <a:srgbClr val="4D5156"/>
                </a:solidFill>
              </a:rPr>
              <a:t>.</a:t>
            </a:r>
            <a:endParaRPr sz="1550">
              <a:solidFill>
                <a:srgbClr val="4D5156"/>
              </a:solidFill>
            </a:endParaRPr>
          </a:p>
          <a:p>
            <a:pPr indent="-374650" lvl="0" marL="45720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Georgia"/>
              <a:buChar char="●"/>
            </a:pPr>
            <a:r>
              <a:rPr lang="en" sz="1950">
                <a:solidFill>
                  <a:srgbClr val="4D5156"/>
                </a:solidFill>
              </a:rPr>
              <a:t>Hemos estado  trabajando arduamente,durante toda la pandemia  en la busquedad de </a:t>
            </a:r>
            <a:r>
              <a:rPr lang="en" sz="1950">
                <a:solidFill>
                  <a:srgbClr val="FF0000"/>
                </a:solidFill>
              </a:rPr>
              <a:t>empleos</a:t>
            </a:r>
            <a:r>
              <a:rPr lang="en" sz="1950">
                <a:solidFill>
                  <a:srgbClr val="4D5156"/>
                </a:solidFill>
              </a:rPr>
              <a:t> para nuestros miembros</a:t>
            </a:r>
            <a:endParaRPr sz="1950">
              <a:solidFill>
                <a:srgbClr val="4D5156"/>
              </a:solidFill>
            </a:endParaRPr>
          </a:p>
          <a:p>
            <a:pPr indent="0" lvl="0" marL="0" rtl="0" algn="l">
              <a:spcBef>
                <a:spcPts val="14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47" name="Google Shape;14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8363" y="3686163"/>
            <a:ext cx="3133725" cy="145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CB9C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TV-AHPSI, TU VOZ</a:t>
            </a:r>
            <a:endParaRPr/>
          </a:p>
        </p:txBody>
      </p:sp>
      <p:sp>
        <p:nvSpPr>
          <p:cNvPr id="153" name="Google Shape;153;p2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Nace para el mundo!!</a:t>
            </a:r>
            <a:endParaRPr/>
          </a:p>
        </p:txBody>
      </p:sp>
      <p:pic>
        <p:nvPicPr>
          <p:cNvPr id="154" name="Google Shape;15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225" y="-84487"/>
            <a:ext cx="2133600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3349" y="0"/>
            <a:ext cx="2040550" cy="199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CCCC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TV AHPSI tu voz, logros durante el 2020.</a:t>
            </a:r>
            <a:endParaRPr/>
          </a:p>
        </p:txBody>
      </p:sp>
      <p:sp>
        <p:nvSpPr>
          <p:cNvPr id="161" name="Google Shape;161;p2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Programa la hora </a:t>
            </a:r>
            <a:r>
              <a:rPr b="1" lang="en" sz="1350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rPr>
              <a:t>Neurólogo</a:t>
            </a:r>
            <a:r>
              <a:rPr lang="en" sz="1350">
                <a:solidFill>
                  <a:srgbClr val="4D5156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350">
              <a:solidFill>
                <a:srgbClr val="4D515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4D5156"/>
                </a:solidFill>
                <a:latin typeface="Roboto"/>
                <a:ea typeface="Roboto"/>
                <a:cs typeface="Roboto"/>
                <a:sym typeface="Roboto"/>
              </a:rPr>
              <a:t>9 meses  de produccion.</a:t>
            </a:r>
            <a:endParaRPr sz="1350">
              <a:solidFill>
                <a:srgbClr val="4D515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350">
                <a:solidFill>
                  <a:srgbClr val="4D5156"/>
                </a:solidFill>
                <a:latin typeface="Roboto"/>
                <a:ea typeface="Roboto"/>
                <a:cs typeface="Roboto"/>
                <a:sym typeface="Roboto"/>
              </a:rPr>
              <a:t> Dr.Carlos Augusto Williams.</a:t>
            </a:r>
            <a:endParaRPr sz="1350">
              <a:solidFill>
                <a:srgbClr val="4D515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2" name="Google Shape;162;p23"/>
          <p:cNvSpPr txBox="1"/>
          <p:nvPr>
            <p:ph idx="2" type="body"/>
          </p:nvPr>
        </p:nvSpPr>
        <p:spPr>
          <a:xfrm>
            <a:off x="4832400" y="101772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Programa TV AHPSI al dia!!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9 meses de </a:t>
            </a:r>
            <a:r>
              <a:rPr lang="en"/>
              <a:t>producción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Dra.Carmen Rodriguez Moronta</a:t>
            </a:r>
            <a:endParaRPr/>
          </a:p>
        </p:txBody>
      </p:sp>
      <p:pic>
        <p:nvPicPr>
          <p:cNvPr id="163" name="Google Shape;16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5300" y="2786625"/>
            <a:ext cx="1905000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2050" y="2472300"/>
            <a:ext cx="1809750" cy="253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72 videos conferencias producidas.</a:t>
            </a:r>
            <a:endParaRPr/>
          </a:p>
        </p:txBody>
      </p:sp>
      <p:pic>
        <p:nvPicPr>
          <p:cNvPr id="170" name="Google Shape;17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9200" y="3113600"/>
            <a:ext cx="1887628" cy="184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0125" y="436350"/>
            <a:ext cx="266700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16953" y="244700"/>
            <a:ext cx="2752725" cy="165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24778" y="3021225"/>
            <a:ext cx="1837846" cy="184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Usted puede verlo en You tube!!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Tambien Audio!!</a:t>
            </a:r>
            <a:endParaRPr/>
          </a:p>
        </p:txBody>
      </p:sp>
      <p:pic>
        <p:nvPicPr>
          <p:cNvPr id="179" name="Google Shape;17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650" y="93550"/>
            <a:ext cx="2215260" cy="184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6D7A8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Tambien puede usar audio.</a:t>
            </a:r>
            <a:endParaRPr/>
          </a:p>
        </p:txBody>
      </p:sp>
      <p:pic>
        <p:nvPicPr>
          <p:cNvPr id="185" name="Google Shape;18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7325" y="3270875"/>
            <a:ext cx="4352925" cy="104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Nuestra mirada al 2021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 nos traera?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E5CD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eorgia"/>
              <a:buNone/>
            </a:pPr>
            <a:r>
              <a:rPr b="1" lang="en" sz="2350">
                <a:solidFill>
                  <a:srgbClr val="4D5156"/>
                </a:solidFill>
              </a:rPr>
              <a:t>Queremos introducir nuevas certificaciones, surgidas por la pandemia del COVID19</a:t>
            </a:r>
            <a:endParaRPr b="1" sz="2350">
              <a:solidFill>
                <a:srgbClr val="4D5156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eorgia"/>
              <a:buNone/>
            </a:pPr>
            <a:r>
              <a:t/>
            </a:r>
            <a:endParaRPr b="1" sz="1450">
              <a:solidFill>
                <a:srgbClr val="4D5156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eorgia"/>
              <a:buNone/>
            </a:pPr>
            <a:r>
              <a:t/>
            </a:r>
            <a:endParaRPr b="1" sz="1050">
              <a:solidFill>
                <a:srgbClr val="4D5156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AHPSI, EN EL 2021:</a:t>
            </a:r>
            <a:endParaRPr/>
          </a:p>
        </p:txBody>
      </p:sp>
      <p:sp>
        <p:nvSpPr>
          <p:cNvPr id="197" name="Google Shape;197;p2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2350">
                <a:solidFill>
                  <a:srgbClr val="4D5156"/>
                </a:solidFill>
              </a:rPr>
              <a:t>Estamos anunciando un nuevo programa semanal  de video conferencia desde la Republica Dominicana.</a:t>
            </a:r>
            <a:endParaRPr b="1" sz="2350">
              <a:solidFill>
                <a:srgbClr val="4D5156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4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98" name="Google Shape;19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3695250"/>
            <a:ext cx="3505200" cy="127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6900" y="3507650"/>
            <a:ext cx="1463950" cy="146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99674" y="3507650"/>
            <a:ext cx="2335950" cy="174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E5CD"/>
        </a:solid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50">
              <a:solidFill>
                <a:srgbClr val="4D5156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650">
                <a:solidFill>
                  <a:srgbClr val="4D5156"/>
                </a:solidFill>
              </a:rPr>
              <a:t>Estamos llegando a un acuerdo con  una universidad de Aguascalientes,Mexico,  para desarrollar, programas de enfermeria y otras areas.</a:t>
            </a:r>
            <a:endParaRPr b="1" sz="1650">
              <a:solidFill>
                <a:srgbClr val="4D5156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1050">
              <a:solidFill>
                <a:srgbClr val="4D5156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AHPSI, EN EL 2021:</a:t>
            </a:r>
            <a:endParaRPr/>
          </a:p>
        </p:txBody>
      </p:sp>
      <p:sp>
        <p:nvSpPr>
          <p:cNvPr id="207" name="Google Shape;207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b="1" sz="1550">
              <a:solidFill>
                <a:srgbClr val="4D5156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4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08" name="Google Shape;20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6700" y="151525"/>
            <a:ext cx="28575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66688" y="1894750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74900" y="3401875"/>
            <a:ext cx="2857500" cy="142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2150">
                <a:solidFill>
                  <a:srgbClr val="4D5156"/>
                </a:solidFill>
              </a:rPr>
              <a:t>Seguiremos fortaleciendo  el programa de los </a:t>
            </a:r>
            <a:r>
              <a:rPr lang="en" sz="220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sábados</a:t>
            </a:r>
            <a:r>
              <a:rPr b="1" lang="en" sz="2350">
                <a:solidFill>
                  <a:srgbClr val="4D5156"/>
                </a:solidFill>
              </a:rPr>
              <a:t>,</a:t>
            </a:r>
            <a:r>
              <a:rPr b="1" lang="en" sz="2150">
                <a:solidFill>
                  <a:srgbClr val="4D5156"/>
                </a:solidFill>
              </a:rPr>
              <a:t> para ayudarles a conseguir empleo</a:t>
            </a:r>
            <a:endParaRPr b="1" sz="2150">
              <a:solidFill>
                <a:srgbClr val="4D5156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AHPSI, EN EL 2021:</a:t>
            </a:r>
            <a:endParaRPr/>
          </a:p>
        </p:txBody>
      </p:sp>
      <p:sp>
        <p:nvSpPr>
          <p:cNvPr id="217" name="Google Shape;217;p3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b="1" sz="2050">
              <a:solidFill>
                <a:srgbClr val="4D5156"/>
              </a:solidFill>
            </a:endParaRPr>
          </a:p>
          <a:p>
            <a:pPr indent="-381000" lvl="0" marL="45720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eorgia"/>
              <a:buChar char="●"/>
            </a:pPr>
            <a:r>
              <a:rPr b="1" lang="en" sz="2050">
                <a:solidFill>
                  <a:srgbClr val="4D5156"/>
                </a:solidFill>
              </a:rPr>
              <a:t>Estamos  desarrollando un nuevo programa diplomado en  prevencion de stroke.</a:t>
            </a:r>
            <a:endParaRPr b="1" sz="2050">
              <a:solidFill>
                <a:srgbClr val="4D5156"/>
              </a:solidFill>
            </a:endParaRPr>
          </a:p>
          <a:p>
            <a:pPr indent="0" lvl="0" marL="0" rtl="0" algn="l">
              <a:spcBef>
                <a:spcPts val="14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18" name="Google Shape;21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4800" y="3438950"/>
            <a:ext cx="28575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3650" y="3238800"/>
            <a:ext cx="2705100" cy="168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C4C9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 cita final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6D7A8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6666"/>
              </a:lnSpc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700">
                <a:solidFill>
                  <a:srgbClr val="524D66"/>
                </a:solidFill>
                <a:latin typeface="Georgia"/>
                <a:ea typeface="Georgia"/>
                <a:cs typeface="Georgia"/>
                <a:sym typeface="Georgia"/>
              </a:rPr>
              <a:t>"</a:t>
            </a:r>
            <a:r>
              <a:rPr b="1" lang="en" sz="2700">
                <a:solidFill>
                  <a:srgbClr val="524D66"/>
                </a:solidFill>
              </a:rPr>
              <a:t>No hay nada como un sueño para crear el futuro</a:t>
            </a:r>
            <a:r>
              <a:rPr b="1" lang="en" sz="2700">
                <a:solidFill>
                  <a:srgbClr val="524D66"/>
                </a:solidFill>
                <a:latin typeface="Georgia"/>
                <a:ea typeface="Georgia"/>
                <a:cs typeface="Georgia"/>
                <a:sym typeface="Georgia"/>
              </a:rPr>
              <a:t>"</a:t>
            </a:r>
            <a:endParaRPr b="1" sz="2700">
              <a:solidFill>
                <a:srgbClr val="524D66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6666"/>
              </a:lnSpc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524D66"/>
                </a:solidFill>
              </a:rPr>
              <a:t> (Victor Hugo)</a:t>
            </a:r>
            <a:endParaRPr b="1" sz="1800">
              <a:solidFill>
                <a:srgbClr val="524D66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0100" y="2675713"/>
            <a:ext cx="1924050" cy="237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