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75"/>
  </p:notesMasterIdLst>
  <p:handoutMasterIdLst>
    <p:handoutMasterId r:id="rId76"/>
  </p:handoutMasterIdLst>
  <p:sldIdLst>
    <p:sldId id="256" r:id="rId5"/>
    <p:sldId id="277" r:id="rId6"/>
    <p:sldId id="295" r:id="rId7"/>
    <p:sldId id="358" r:id="rId8"/>
    <p:sldId id="261" r:id="rId9"/>
    <p:sldId id="282" r:id="rId10"/>
    <p:sldId id="317" r:id="rId11"/>
    <p:sldId id="314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5" r:id="rId20"/>
    <p:sldId id="303" r:id="rId21"/>
    <p:sldId id="316" r:id="rId22"/>
    <p:sldId id="304" r:id="rId23"/>
    <p:sldId id="262" r:id="rId24"/>
    <p:sldId id="289" r:id="rId25"/>
    <p:sldId id="325" r:id="rId26"/>
    <p:sldId id="319" r:id="rId27"/>
    <p:sldId id="320" r:id="rId28"/>
    <p:sldId id="321" r:id="rId29"/>
    <p:sldId id="322" r:id="rId30"/>
    <p:sldId id="323" r:id="rId31"/>
    <p:sldId id="324" r:id="rId32"/>
    <p:sldId id="326" r:id="rId33"/>
    <p:sldId id="327" r:id="rId34"/>
    <p:sldId id="328" r:id="rId35"/>
    <p:sldId id="306" r:id="rId36"/>
    <p:sldId id="307" r:id="rId37"/>
    <p:sldId id="308" r:id="rId38"/>
    <p:sldId id="309" r:id="rId39"/>
    <p:sldId id="310" r:id="rId40"/>
    <p:sldId id="329" r:id="rId41"/>
    <p:sldId id="330" r:id="rId42"/>
    <p:sldId id="331" r:id="rId43"/>
    <p:sldId id="332" r:id="rId44"/>
    <p:sldId id="333" r:id="rId45"/>
    <p:sldId id="334" r:id="rId46"/>
    <p:sldId id="335" r:id="rId47"/>
    <p:sldId id="311" r:id="rId48"/>
    <p:sldId id="312" r:id="rId49"/>
    <p:sldId id="315" r:id="rId50"/>
    <p:sldId id="313" r:id="rId51"/>
    <p:sldId id="336" r:id="rId52"/>
    <p:sldId id="337" r:id="rId53"/>
    <p:sldId id="338" r:id="rId54"/>
    <p:sldId id="339" r:id="rId55"/>
    <p:sldId id="340" r:id="rId56"/>
    <p:sldId id="341" r:id="rId57"/>
    <p:sldId id="342" r:id="rId58"/>
    <p:sldId id="356" r:id="rId59"/>
    <p:sldId id="344" r:id="rId60"/>
    <p:sldId id="345" r:id="rId61"/>
    <p:sldId id="346" r:id="rId62"/>
    <p:sldId id="347" r:id="rId63"/>
    <p:sldId id="348" r:id="rId64"/>
    <p:sldId id="357" r:id="rId65"/>
    <p:sldId id="266" r:id="rId66"/>
    <p:sldId id="349" r:id="rId67"/>
    <p:sldId id="351" r:id="rId68"/>
    <p:sldId id="352" r:id="rId69"/>
    <p:sldId id="350" r:id="rId70"/>
    <p:sldId id="355" r:id="rId71"/>
    <p:sldId id="270" r:id="rId72"/>
    <p:sldId id="354" r:id="rId73"/>
    <p:sldId id="276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EB0B93-9152-4EC8-B357-77EFBAB87876}" v="833" dt="2022-10-21T18:25:32.483"/>
    <p1510:client id="{185E1ECE-D081-487F-9B0D-DB1F20637986}" v="578" dt="2023-04-25T14:30:17.410"/>
    <p1510:client id="{2A17DFCD-3E47-4DA9-87E4-C05A623B7162}" v="524" dt="2022-10-21T16:24:32.954"/>
    <p1510:client id="{3D92A766-8834-4B72-9CAC-7383D865698B}" v="10" dt="2023-04-24T00:10:42.117"/>
    <p1510:client id="{5F086D16-9EA2-4F35-A050-953426122543}" v="902" dt="2022-10-22T03:00:02.030"/>
    <p1510:client id="{62E9BB29-9EE8-4B57-A2D9-6D071277B0A0}" v="2854" dt="2022-10-24T06:04:27.257"/>
    <p1510:client id="{6924401A-6D4D-43AB-8AC0-CBEDA1262ABB}" v="1789" dt="2023-04-24T07:15:40.693"/>
    <p1510:client id="{91E97288-7C48-48C3-8953-5BACF4C770BB}" v="45" dt="2023-04-24T14:34:34.980"/>
    <p1510:client id="{AB408BA1-25DF-4FC4-90A6-DE81B478C73B}" v="30" dt="2022-10-30T12:11:06.445"/>
    <p1510:client id="{B1D7276F-DE43-4AD6-8BDA-8B3FD381CEB5}" v="1621" dt="2022-10-22T04:27:45.301"/>
    <p1510:client id="{E08698F8-51C8-43DC-9100-67E7979C822F}" v="733" dt="2022-10-22T06:11:42.9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53" autoAdjust="0"/>
    <p:restoredTop sz="94660"/>
  </p:normalViewPr>
  <p:slideViewPr>
    <p:cSldViewPr snapToGrid="0">
      <p:cViewPr>
        <p:scale>
          <a:sx n="100" d="100"/>
          <a:sy n="100" d="100"/>
        </p:scale>
        <p:origin x="-542" y="-494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83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4/25/2023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4T06:56:48.96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18362 16958 16383 0 0,'9'0'0'0'0,"10"0"0"0"0,12 0 0 0 0,4 0 0 0 0,9 0 0 0 0,5 0 0 0 0,3 0 0 0 0,-3 0 0 0 0,-6 0 0 0 0,-5 0 0 0 0,-6 0 0 0 0,-4 0 0 0 0,-2 0 0 0 0,7 0 0 0 0,6 0 0 0 0,6 0 0 0 0,7 0 0 0 0,-1 0 0 0 0,0 0 0 0 0,-6 0 0 0 0,-5 0 0 0 0,-5 0 0 0 0,-1 0 0 0 0,-1 0 0 0 0,-3 0 0 0 0,-1 0 0 0 0,-2 0 0 0 0,-2 0 0 0 0,5 0 0 0 0,0 0 0 0 0,4 0 0 0 0,5 0 0 0 0,8 0 0 0 0,9 0 0 0 0,12 0 0 0 0,7 0 0 0 0,7 0 0 0 0,3 0 0 0 0,0 0 0 0 0,-6 0 0 0 0,-13 0 0 0 0,-9 0 0 0 0,-5 0 0 0 0,-4 0 0 0 0,-5 0 0 0 0,-6 0 0 0 0,-5 0 0 0 0,-3 0 0 0 0,1 0 0 0 0,0 0 0 0 0,3 0 0 0 0,9 0 0 0 0,6 0 0 0 0,-1 0 0 0 0,-4 0 0 0 0,-2 0 0 0 0,-3 0 0 0 0,-3 0 0 0 0,-4 0 0 0 0,1 0 0 0 0,0 0 0 0 0,-2 0 0 0 0,-1 0 0 0 0,6 0 0 0 0,3 0 0 0 0,2 0 0 0 0,-1 0 0 0 0,-3 0 0 0 0,1 0 0 0 0,-1 0 0 0 0,1 0 0 0 0,-2 0 0 0 0,-1 0 0 0 0,-4 0 0 0 0,-1 0 0 0 0,1 0 0 0 0,2 0 0 0 0,-2 0 0 0 0,-2 0 0 0 0,0 0 0 0 0,2 0 0 0 0,2 0 0 0 0,2 0 0 0 0,1 0 0 0 0,2 0 0 0 0,0 0 0 0 0,-3 0 0 0 0,-3 0 0 0 0,3 0 0 0 0,-2 0 0 0 0,-1 0 0 0 0,-2 0 0 0 0,-1 0 0 0 0,-2 0 0 0 0,0 0 0 0 0,-1 0 0 0 0,3 4 0 0 0,3 2 0 0 0,3-1 0 0 0,5 4 0 0 0,-1 0 0 0 0,3-2 0 0 0,-2-2 0 0 0,1-1 0 0 0,2-2 0 0 0,-2-2 0 0 0,-3 1 0 0 0,-4-2 0 0 0,-4 1 0 0 0,-1 0 0 0 0,-3-1 0 0 0,0 1 0 0 0,3 0 0 0 0,6 0 0 0 0,6 0 0 0 0,4 0 0 0 0,3 0 0 0 0,-2 0 0 0 0,0 0 0 0 0,-4 0 0 0 0,0 0 0 0 0,-3 0 0 0 0,1 0 0 0 0,-3 0 0 0 0,2 0 0 0 0,-2 0 0 0 0,-2 0 0 0 0,-4 0 0 0 0,-1 0 0 0 0,-3 0 0 0 0,4-4 0 0 0,0-2 0 0 0,4 1 0 0 0,5-8 0 0 0,-1-1 0 0 0,-2 1 0 0 0,2 3 0 0 0,-3 4 0 0 0,3 2 0 0 0,-2 2 0 0 0,-3 1 0 0 0,-2 2 0 0 0,-2-1 0 0 0,-3 1 0 0 0,0-1 0 0 0,3 1 0 0 0,5-1 0 0 0,10 0 0 0 0,1 0 0 0 0,2 0 0 0 0,1 0 0 0 0,-3 0 0 0 0,-5 0 0 0 0,-5 0 0 0 0,-1 0 0 0 0,8 0 0 0 0,0 0 0 0 0,2 0 0 0 0,-3 0 0 0 0,5 0 0 0 0,3 0 0 0 0,1 0 0 0 0,1 0 0 0 0,-4 0 0 0 0,-6 0 0 0 0,-5 0 0 0 0,-1 0 0 0 0,2 0 0 0 0,8 0 0 0 0,0 0 0 0 0,6 4 0 0 0,-3 2 0 0 0,0-1 0 0 0,-4 0 0 0 0,-10 2 0 0 0,-6 1 0 0 0,1-2 0 0 0,3-1 0 0 0,5-2 0 0 0,5-1 0 0 0,-1-2 0 0 0,2 0 0 0 0,-3 0 0 0 0,-4 0 0 0 0,-4 0 0 0 0,-2-1 0 0 0,-4 1 0 0 0,0 0 0 0 0,-2 0 0 0 0,5 0 0 0 0,1 0 0 0 0,3 0 0 0 0,2 0 0 0 0,2 0 0 0 0,0 0 0 0 0,-3 0 0 0 0,-3 0 0 0 0,-2 0 0 0 0,3 0 0 0 0,-1 0 0 0 0,4 0 0 0 0,-1 0 0 0 0,-1 0 0 0 0,-2 0 0 0 0,-3 0 0 0 0,-1 0 0 0 0,-1 0 0 0 0,-1 0 0 0 0,0 0 0 0 0,3 0 0 0 0,2 0 0 0 0,0 0 0 0 0,-1 0 0 0 0,-1 0 0 0 0,-1 0 0 0 0,-1 0 0 0 0,-1 0 0 0 0,0 0 0 0 0,0 0 0 0 0,-1 0 0 0 0,1 0 0 0 0,0 0 0 0 0,-1 0 0 0 0,1 0 0 0 0,0 0 0 0 0,0 0 0 0 0,0 0 0 0 0,0 0 0 0 0,0 0 0 0 0,0 0 0 0 0,0 0 0 0 0,0 0 0 0 0,-1 0 0 0 0,1 0 0 0 0,0 0 0 0 0,0 0 0 0 0,0 0 0 0 0,0 0 0 0 0,0 0 0 0 0,0 0 0 0 0,0 0 0 0 0,0 0 0 0 0,-1 0 0 0 0,6 0 0 0 0,0 0 0 0 0,0 0 0 0 0,0 0 0 0 0,-2 0 0 0 0,-2 0 0 0 0,0-4 0 0 0,0-6 0 0 0,-1-1 0 0 0,3 1 0 0 0,3 3 0 0 0,-1 2 0 0 0,3 2 0 0 0,1 1 0 0 0,-2 2 0 0 0,-2 0 0 0 0,-2 1 0 0 0,-1-1 0 0 0,-1 0 0 0 0,-1 1 0 0 0,0-1 0 0 0,-1 0 0 0 0,1 0 0 0 0,-1 0 0 0 0,1 0 0 0 0,0 0 0 0 0,-1 0 0 0 0,1 0 0 0 0,0 0 0 0 0,0 0 0 0 0,-4 4 0 0 0,2 6 0 0 0,-2 1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4T06:56:48.9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15716 14684 16383 0 0,'0'5'0'0'0,"9"0"0"0"0,10 1 0 0 0,8-2 0 0 0,6 7 0 0 0,7 3 0 0 0,5-3 0 0 0,3 3 0 0 0,2-3 0 0 0,-3-1 0 0 0,-2-4 0 0 0,10 2 0 0 0,-2-1 0 0 0,8 7 0 0 0,-2 2 0 0 0,-3-3 0 0 0,1-3 0 0 0,-3-3 0 0 0,-4-4 0 0 0,-6-1 0 0 0,-1-1 0 0 0,-1-2 0 0 0,3 1 0 0 0,-4-1 0 0 0,-4 1 0 0 0,1-1 0 0 0,-3 1 0 0 0,-2 0 0 0 0,-4 0 0 0 0,3 0 0 0 0,0 0 0 0 0,3 0 0 0 0,-1 0 0 0 0,3 0 0 0 0,-1 0 0 0 0,3 0 0 0 0,-3 0 0 0 0,-1 0 0 0 0,-4 0 0 0 0,-2 0 0 0 0,-3 0 0 0 0,4 0 0 0 0,1 0 0 0 0,7 0 0 0 0,2 0 0 0 0,-2 0 0 0 0,1 0 0 0 0,-1 0 0 0 0,-4 0 0 0 0,-3-5 0 0 0,-2 0 0 0 0,-3-1 0 0 0,4 2 0 0 0,0 1 0 0 0,0 1 0 0 0,3 1 0 0 0,0 1 0 0 0,3 0 0 0 0,4 0 0 0 0,7 0 0 0 0,10 0 0 0 0,-2 1 0 0 0,-2-1 0 0 0,0 0 0 0 0,-6 0 0 0 0,-3 0 0 0 0,-3 0 0 0 0,-6 0 0 0 0,-4 0 0 0 0,-3 0 0 0 0,-2 0 0 0 0,3 0 0 0 0,1 0 0 0 0,-1 0 0 0 0,4 0 0 0 0,4 0 0 0 0,0 0 0 0 0,-1 0 0 0 0,-4 0 0 0 0,-2 0 0 0 0,-2 0 0 0 0,2 0 0 0 0,1 0 0 0 0,-1 0 0 0 0,3 0 0 0 0,4 0 0 0 0,0 0 0 0 0,-1 0 0 0 0,-4 0 0 0 0,-2 0 0 0 0,-2 0 0 0 0,2 0 0 0 0,1 0 0 0 0,3 0 0 0 0,0 0 0 0 0,3 0 0 0 0,8 0 0 0 0,4 0 0 0 0,3 0 0 0 0,-3 0 0 0 0,-2 0 0 0 0,0 0 0 0 0,4 0 0 0 0,-2 0 0 0 0,-5 0 0 0 0,-5 0 0 0 0,-7-4 0 0 0,-3-2 0 0 0,-2 1 0 0 0,-3-4 0 0 0,5 0 0 0 0,0 2 0 0 0,5 2 0 0 0,0 1 0 0 0,3 2 0 0 0,-1 1 0 0 0,-2 1 0 0 0,2 0 0 0 0,3 1 0 0 0,3-1 0 0 0,3 1 0 0 0,-1-1 0 0 0,-1 0 0 0 0,-3 0 0 0 0,-3 0 0 0 0,-1 0 0 0 0,-1 0 0 0 0,-3 0 0 0 0,-3 0 0 0 0,-1 0 0 0 0,-2 0 0 0 0,-1 0 0 0 0,4 0 0 0 0,1 0 0 0 0,4 0 0 0 0,0 0 0 0 0,-1 0 0 0 0,-2 0 0 0 0,-2 0 0 0 0,-2 0 0 0 0,-1 0 0 0 0,-1 0 0 0 0,4 0 0 0 0,1 0 0 0 0,0 0 0 0 0,-1 0 0 0 0,-1 0 0 0 0,3 0 0 0 0,0 0 0 0 0,4 0 0 0 0,4 0 0 0 0,0 0 0 0 0,-3 0 0 0 0,-3 4 0 0 0,-3 2 0 0 0,-2-1 0 0 0,-2 0 0 0 0,3-2 0 0 0,2-1 0 0 0,7-1 0 0 0,2-1 0 0 0,2 0 0 0 0,-1 0 0 0 0,0 0 0 0 0,-2-1 0 0 0,-8 5 0 0 0,0 2 0 0 0,-2-1 0 0 0,3-1 0 0 0,4-1 0 0 0,1 4 0 0 0,-2-1 0 0 0,-3 0 0 0 0,-3-2 0 0 0,-1-1 0 0 0,2-1 0 0 0,1-1 0 0 0,-1-1 0 0 0,-1 0 0 0 0,-2 0 0 0 0,4-1 0 0 0,0 1 0 0 0,0 0 0 0 0,-2 0 0 0 0,-2 0 0 0 0,0 0 0 0 0,-1 0 0 0 0,3 0 0 0 0,6 0 0 0 0,0 4 0 0 0,4 2 0 0 0,3-1 0 0 0,3-1 0 0 0,2-1 0 0 0,2-1 0 0 0,-3-1 0 0 0,-2 0 0 0 0,-3-1 0 0 0,0 0 0 0 0,-4-1 0 0 0,1 1 0 0 0,-1 0 0 0 0,0 0 0 0 0,0 0 0 0 0,-4 0 0 0 0,-2 0 0 0 0,-3 0 0 0 0,-1 0 0 0 0,2 0 0 0 0,1 0 0 0 0,0 0 0 0 0,-1 0 0 0 0,-2 0 0 0 0,0 0 0 0 0,-1 0 0 0 0,-1 0 0 0 0,0 0 0 0 0,-1 0 0 0 0,1 0 0 0 0,4-5 0 0 0,1 0 0 0 0,5-1 0 0 0,4 2 0 0 0,8 1 0 0 0,9 1 0 0 0,8 1 0 0 0,5 1 0 0 0,0 0 0 0 0,1 0 0 0 0,-8 0 0 0 0,-9 0 0 0 0,-10 0 0 0 0,0 1 0 0 0,-3-1 0 0 0,1 0 0 0 0,-3 0 0 0 0,-3 0 0 0 0,-4 0 0 0 0,-7-5 0 0 0,-3 0 0 0 0,-6-1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4T06:56:48.9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14817 16457 16383 0 0,'4'0'0'0'0,"6"0"0"0"0,13 0 0 0 0,21 0 0 0 0,15 0 0 0 0,10 4 0 0 0,2 2 0 0 0,1-1 0 0 0,-2 0 0 0 0,-6-2 0 0 0,-4-1 0 0 0,-9-1 0 0 0,-8-1 0 0 0,-4 0 0 0 0,-8 4 0 0 0,-5 2 0 0 0,2-1 0 0 0,-5 3 0 0 0,-1 1 0 0 0,0-2 0 0 0,-1-2 0 0 0,2-1 0 0 0,0-3 0 0 0,1 0 0 0 0,9-1 0 0 0,8 0 0 0 0,4 0 0 0 0,0 0 0 0 0,0-1 0 0 0,-3 1 0 0 0,4 4 0 0 0,7 2 0 0 0,2-1 0 0 0,1-1 0 0 0,-5-1 0 0 0,-2-1 0 0 0,-6-1 0 0 0,-2 0 0 0 0,-3-1 0 0 0,0 0 0 0 0,-2-1 0 0 0,1 1 0 0 0,-1 0 0 0 0,2 0 0 0 0,2 0 0 0 0,-1 0 0 0 0,-2 0 0 0 0,-5 0 0 0 0,-2 0 0 0 0,-3 0 0 0 0,3 0 0 0 0,1 0 0 0 0,-1 0 0 0 0,-2 0 0 0 0,0 0 0 0 0,-2 0 0 0 0,-1 0 0 0 0,1 0 0 0 0,-2 0 0 0 0,1 0 0 0 0,0 0 0 0 0,-1 0 0 0 0,1 0 0 0 0,0 0 0 0 0,4 0 0 0 0,1 4 0 0 0,9 2 0 0 0,6-1 0 0 0,-1-1 0 0 0,-3-1 0 0 0,-4-1 0 0 0,-5-1 0 0 0,-3 0 0 0 0,-3-1 0 0 0,-1 0 0 0 0,0-1 0 0 0,-1 1 0 0 0,0 0 0 0 0,0 0 0 0 0,0 0 0 0 0,1 0 0 0 0,0 0 0 0 0,-1 0 0 0 0,1 0 0 0 0,0 0 0 0 0,4 0 0 0 0,2 0 0 0 0,-1 0 0 0 0,0 0 0 0 0,-2 0 0 0 0,-2 0 0 0 0,0 0 0 0 0,0 0 0 0 0,-2 0 0 0 0,1 0 0 0 0,0 0 0 0 0,4 0 0 0 0,5 0 0 0 0,6 0 0 0 0,5 0 0 0 0,-2 0 0 0 0,-3 0 0 0 0,-5 0 0 0 0,-4 0 0 0 0,2 0 0 0 0,-2 0 0 0 0,0-5 0 0 0,-3 0 0 0 0,-1-1 0 0 0,-1 2 0 0 0,4-3 0 0 0,0-1 0 0 0,5 2 0 0 0,3 1 0 0 0,5 2 0 0 0,3 1 0 0 0,-1 1 0 0 0,-1 1 0 0 0,-3 0 0 0 0,-5 1 0 0 0,1-1 0 0 0,2 0 0 0 0,2 1 0 0 0,0-1 0 0 0,-4 0 0 0 0,-4 0 0 0 0,6 0 0 0 0,8 0 0 0 0,1 0 0 0 0,0 0 0 0 0,6 0 0 0 0,1 0 0 0 0,0 0 0 0 0,-5 0 0 0 0,-7 0 0 0 0,-7 0 0 0 0,-4 0 0 0 0,4 0 0 0 0,5 0 0 0 0,-1 0 0 0 0,2 0 0 0 0,-2 0 0 0 0,-4 0 0 0 0,0 0 0 0 0,-1 0 0 0 0,2 0 0 0 0,-2 0 0 0 0,3 0 0 0 0,-2 0 0 0 0,2 0 0 0 0,-2 0 0 0 0,2 0 0 0 0,-1 0 0 0 0,1 0 0 0 0,-1 0 0 0 0,5 0 0 0 0,0 0 0 0 0,-2 0 0 0 0,-1 4 0 0 0,-2 2 0 0 0,-3-1 0 0 0,1-1 0 0 0,-1-1 0 0 0,2-1 0 0 0,3-1 0 0 0,0 0 0 0 0,1-1 0 0 0,-1 0 0 0 0,0-1 0 0 0,-2 1 0 0 0,-2 4 0 0 0,-4 2 0 0 0,2-1 0 0 0,-1-1 0 0 0,-1-1 0 0 0,-3-1 0 0 0,0-1 0 0 0,2 0 0 0 0,6-1 0 0 0,-1 8 0 0 0,4 3 0 0 0,-1-1 0 0 0,1-1 0 0 0,-2-3 0 0 0,-2-2 0 0 0,-4-2 0 0 0,-2-2 0 0 0,-2 1 0 0 0,3-2 0 0 0,0 1 0 0 0,0-1 0 0 0,-2 1 0 0 0,4 0 0 0 0,0-1 0 0 0,-1 1 0 0 0,-2 0 0 0 0,-1 0 0 0 0,3 0 0 0 0,0 0 0 0 0,4 0 0 0 0,0 0 0 0 0,-2 0 0 0 0,-2 0 0 0 0,-2 5 0 0 0,2 0 0 0 0,0 1 0 0 0,0-2 0 0 0,2-1 0 0 0,0-1 0 0 0,3-1 0 0 0,0-1 0 0 0,-3 0 0 0 0,-2 0 0 0 0,-2 0 0 0 0,2 0 0 0 0,0 0 0 0 0,0-1 0 0 0,-3 1 0 0 0,0 0 0 0 0,2 0 0 0 0,2 0 0 0 0,-2 0 0 0 0,3 0 0 0 0,5 0 0 0 0,-1 0 0 0 0,-1 0 0 0 0,-4 0 0 0 0,7-4 0 0 0,0-2 0 0 0,-3 1 0 0 0,-2 1 0 0 0,-3-4 0 0 0,-3 1 0 0 0,3 0 0 0 0,-1-1 0 0 0,0-1 0 0 0,-1 2 0 0 0,-2 2 0 0 0,0 1 0 0 0,2 3 0 0 0,2-4 0 0 0,-1-1 0 0 0,-1 1 0 0 0,3 1 0 0 0,0 1 0 0 0,4 2 0 0 0,-1 0 0 0 0,2 1 0 0 0,0 0 0 0 0,1 0 0 0 0,-1 0 0 0 0,2 0 0 0 0,-2 1 0 0 0,1-1 0 0 0,-1 0 0 0 0,1 4 0 0 0,-2 2 0 0 0,-2-1 0 0 0,2-1 0 0 0,2-1 0 0 0,4-1 0 0 0,7-1 0 0 0,0 0 0 0 0,-5-1 0 0 0,-5 0 0 0 0,-5-1 0 0 0,-4 1 0 0 0,-7 0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4/25/2023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ad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B495A4C6-232E-4A1A-B575-7EF7F414F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 algn="l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B4C6F7E-40F0-42B1-AFE0-D3C95660E0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2517" y="1599947"/>
            <a:ext cx="1706965" cy="4920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2EE46E3-709F-4AE9-AECE-FD647B6DCF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38732" y="2378452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3194FB4F-01AC-4A0E-BBE2-CF2B69F6F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22269" y="2169263"/>
            <a:ext cx="1706965" cy="10485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8E76F955-6B23-4972-8E86-603F19ECF6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1894" y="3528829"/>
            <a:ext cx="1393863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DA77547-4FF4-4B15-96F1-DC9B00175B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40449" y="3528829"/>
            <a:ext cx="1380681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6E6B6915-DFCC-44EB-9C61-6B7725D1B7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7747" y="4634331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718CC56-7B04-41D0-A320-CCCDC20D76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75224" y="4459860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778E1C09-B7DB-4CE7-A5B9-90BCF54448B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52714" y="4321788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CFA026C-42CE-4C20-9DDE-417FDF6CB4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42517" y="5468790"/>
            <a:ext cx="1706965" cy="4920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AFAA95F-1461-496C-BAB4-D5D0594554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01857" y="5195673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D194B4E-75F4-47BE-B171-9C64697AB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7" idx="1"/>
          </p:cNvCxnSpPr>
          <p:nvPr userDrawn="1"/>
        </p:nvCxnSpPr>
        <p:spPr>
          <a:xfrm>
            <a:off x="2315757" y="3774842"/>
            <a:ext cx="7624692" cy="0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FDA35F-76DF-4FDC-90C9-F9FEDF322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091972"/>
            <a:ext cx="4678" cy="3376818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Date Placeholder 2">
            <a:extLst>
              <a:ext uri="{FF2B5EF4-FFF2-40B4-BE49-F238E27FC236}">
                <a16:creationId xmlns:a16="http://schemas.microsoft.com/office/drawing/2014/main" id="{B8C04945-62C9-4964-8891-6D30EA90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51029B8B-F669-4889-98DD-90166117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33" name="Slide Number Placeholder 4">
            <a:extLst>
              <a:ext uri="{FF2B5EF4-FFF2-40B4-BE49-F238E27FC236}">
                <a16:creationId xmlns:a16="http://schemas.microsoft.com/office/drawing/2014/main" id="{7A0B84D6-438D-4B3B-B52C-6F5EC159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50860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  <a:endParaRPr lang="en-ZA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  <a:endParaRPr lang="en-ZA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36776"/>
            <a:ext cx="10515600" cy="369764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SmartArt graphic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685" r:id="rId12"/>
    <p:sldLayoutId id="2147483700" r:id="rId13"/>
    <p:sldLayoutId id="2147483692" r:id="rId14"/>
    <p:sldLayoutId id="2147483681" r:id="rId15"/>
    <p:sldLayoutId id="2147483674" r:id="rId16"/>
    <p:sldLayoutId id="2147483675" r:id="rId17"/>
    <p:sldLayoutId id="2147483696" r:id="rId18"/>
    <p:sldLayoutId id="2147483677" r:id="rId19"/>
    <p:sldLayoutId id="2147483678" r:id="rId20"/>
  </p:sldLayoutIdLst>
  <p:transition spd="slow">
    <p:push dir="u"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www.ecfmg.org/accreditation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://www.ecfmg.or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4.png"/><Relationship Id="rId10" Type="http://schemas.openxmlformats.org/officeDocument/2006/relationships/image" Target="../media/image70.png"/><Relationship Id="rId4" Type="http://schemas.openxmlformats.org/officeDocument/2006/relationships/image" Target="../media/image65.png"/><Relationship Id="rId9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8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1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4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hyperlink" Target="https://www.occupationalenglishtest.org/preparation-portal/free-sample-tests/" TargetMode="Externa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hyperlink" Target="https://www.e2language.com/Course/OET/Doctors" TargetMode="Externa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6.png"/><Relationship Id="rId4" Type="http://schemas.openxmlformats.org/officeDocument/2006/relationships/image" Target="../media/image6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9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3" Type="http://schemas.openxmlformats.org/officeDocument/2006/relationships/image" Target="../media/image125.jpeg"/><Relationship Id="rId7" Type="http://schemas.openxmlformats.org/officeDocument/2006/relationships/image" Target="../media/image129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Relationship Id="rId9" Type="http://schemas.openxmlformats.org/officeDocument/2006/relationships/image" Target="../media/image131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2143" y="2024754"/>
            <a:ext cx="5185695" cy="166648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>
                <a:latin typeface="Rockwell"/>
              </a:rPr>
              <a:t>¿CÓMO </a:t>
            </a:r>
            <a:r>
              <a:rPr lang="en-US" dirty="0" err="1">
                <a:latin typeface="Rockwell"/>
              </a:rPr>
              <a:t>PREPARARSe</a:t>
            </a:r>
            <a:r>
              <a:rPr lang="en-US" dirty="0">
                <a:latin typeface="Rockwell"/>
              </a:rPr>
              <a:t> </a:t>
            </a:r>
            <a:r>
              <a:rPr lang="en-US" dirty="0" err="1">
                <a:latin typeface="Rockwell"/>
              </a:rPr>
              <a:t>PARa</a:t>
            </a:r>
            <a:r>
              <a:rPr lang="en-US" dirty="0">
                <a:latin typeface="Rockwell"/>
              </a:rPr>
              <a:t> </a:t>
            </a:r>
            <a:r>
              <a:rPr lang="en-US" dirty="0" err="1">
                <a:latin typeface="Rockwell"/>
              </a:rPr>
              <a:t>los</a:t>
            </a:r>
            <a:r>
              <a:rPr lang="en-US" dirty="0">
                <a:latin typeface="Rockwell"/>
              </a:rPr>
              <a:t> </a:t>
            </a:r>
            <a:r>
              <a:rPr lang="en-US" b="1" dirty="0" err="1">
                <a:latin typeface="Rockwell"/>
              </a:rPr>
              <a:t>usmle</a:t>
            </a:r>
            <a:r>
              <a:rPr lang="en-US" b="1" dirty="0">
                <a:latin typeface="Rockwell"/>
              </a:rPr>
              <a:t> steps</a:t>
            </a:r>
            <a:r>
              <a:rPr lang="en-US" dirty="0">
                <a:latin typeface="Rockwell"/>
              </a:rPr>
              <a:t>?</a:t>
            </a:r>
            <a:endParaRPr lang="en-US">
              <a:latin typeface="Rockwel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1395" y="3785030"/>
            <a:ext cx="4517153" cy="10428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latin typeface="Rockwell"/>
              </a:rPr>
              <a:t>Presentado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por</a:t>
            </a:r>
            <a:r>
              <a:rPr lang="en-US" dirty="0">
                <a:latin typeface="Rockwell"/>
              </a:rPr>
              <a:t>:</a:t>
            </a:r>
            <a:endParaRPr lang="en-US" dirty="0">
              <a:latin typeface="Tenorite"/>
            </a:endParaRPr>
          </a:p>
          <a:p>
            <a:r>
              <a:rPr lang="en-US" b="1" dirty="0">
                <a:latin typeface="Rockwell"/>
              </a:rPr>
              <a:t>Dr. </a:t>
            </a:r>
            <a:r>
              <a:rPr lang="en-US" b="1" dirty="0" err="1">
                <a:latin typeface="Rockwell"/>
              </a:rPr>
              <a:t>Raydi</a:t>
            </a:r>
            <a:r>
              <a:rPr lang="en-US" b="1" dirty="0">
                <a:latin typeface="Rockwell"/>
              </a:rPr>
              <a:t> Mejia Landron </a:t>
            </a:r>
            <a:endParaRPr lang="en-US"/>
          </a:p>
        </p:txBody>
      </p:sp>
      <p:pic>
        <p:nvPicPr>
          <p:cNvPr id="4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9D33071-D329-A4F7-7367-1BECCF035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1808" y="4547755"/>
            <a:ext cx="1962150" cy="205740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9ED3C21-8185-A82F-5463-90D3C3333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990" y="4394419"/>
            <a:ext cx="2476377" cy="2038969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B472652-BF75-D283-73C0-C1B0D276C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9666" y="4799053"/>
            <a:ext cx="2602089" cy="16873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2A146DC9-D138-8AB2-9C6C-A5CED73B7C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296" y="4301554"/>
            <a:ext cx="1739262" cy="218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707" y="2692887"/>
            <a:ext cx="3171825" cy="909928"/>
          </a:xfrm>
        </p:spPr>
        <p:txBody>
          <a:bodyPr/>
          <a:lstStyle/>
          <a:p>
            <a:pPr algn="ctr"/>
            <a:r>
              <a:rPr lang="en-ZA" dirty="0">
                <a:latin typeface="Rockwell"/>
              </a:rPr>
              <a:t>¿QUÉ ES </a:t>
            </a:r>
            <a:r>
              <a:rPr lang="en-ZA" dirty="0" err="1">
                <a:latin typeface="Rockwell"/>
              </a:rPr>
              <a:t>el</a:t>
            </a:r>
            <a:r>
              <a:rPr lang="en-ZA" dirty="0">
                <a:latin typeface="Rockwell"/>
              </a:rPr>
              <a:t> </a:t>
            </a:r>
            <a:r>
              <a:rPr lang="en-ZA" b="1" dirty="0" err="1">
                <a:latin typeface="Rockwell"/>
              </a:rPr>
              <a:t>usmle</a:t>
            </a:r>
            <a:r>
              <a:rPr lang="en-ZA" dirty="0">
                <a:latin typeface="Rockwell"/>
              </a:rPr>
              <a:t>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3EA69-4E0E-41BD-8095-A124225A26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35" y="3607006"/>
            <a:ext cx="5022396" cy="17573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Es un examen </a:t>
            </a:r>
            <a:r>
              <a:rPr lang="en-US" err="1">
                <a:ea typeface="+mn-lt"/>
                <a:cs typeface="+mn-lt"/>
              </a:rPr>
              <a:t>profesional</a:t>
            </a:r>
            <a:r>
              <a:rPr lang="en-US" dirty="0">
                <a:ea typeface="+mn-lt"/>
                <a:cs typeface="+mn-lt"/>
              </a:rPr>
              <a:t> que </a:t>
            </a:r>
            <a:r>
              <a:rPr lang="en-US" err="1">
                <a:ea typeface="+mn-lt"/>
                <a:cs typeface="+mn-lt"/>
              </a:rPr>
              <a:t>consta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err="1">
                <a:ea typeface="+mn-lt"/>
                <a:cs typeface="+mn-lt"/>
              </a:rPr>
              <a:t>varias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partes</a:t>
            </a:r>
            <a:r>
              <a:rPr lang="en-US" dirty="0">
                <a:ea typeface="+mn-lt"/>
                <a:cs typeface="+mn-lt"/>
              </a:rPr>
              <a:t>, es </a:t>
            </a:r>
            <a:r>
              <a:rPr lang="en-US" err="1">
                <a:ea typeface="+mn-lt"/>
                <a:cs typeface="+mn-lt"/>
              </a:rPr>
              <a:t>patrocinado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por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Federation of State Medical Boards (FSMB)</a:t>
            </a:r>
            <a:r>
              <a:rPr lang="en-US" dirty="0">
                <a:ea typeface="+mn-lt"/>
                <a:cs typeface="+mn-lt"/>
              </a:rPr>
              <a:t> y </a:t>
            </a:r>
            <a:r>
              <a:rPr lang="en-US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National Board of Medical Examiners (NBME)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. </a:t>
            </a:r>
            <a:r>
              <a:rPr lang="en-US" dirty="0">
                <a:ea typeface="+mn-lt"/>
                <a:cs typeface="+mn-lt"/>
              </a:rPr>
              <a:t>Los </a:t>
            </a:r>
            <a:r>
              <a:rPr lang="en-US" err="1">
                <a:ea typeface="+mn-lt"/>
                <a:cs typeface="+mn-lt"/>
              </a:rPr>
              <a:t>médicos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titulados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están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obligados</a:t>
            </a:r>
            <a:r>
              <a:rPr lang="en-US" dirty="0">
                <a:ea typeface="+mn-lt"/>
                <a:cs typeface="+mn-lt"/>
              </a:rPr>
              <a:t> a pasar </a:t>
            </a:r>
            <a:r>
              <a:rPr lang="en-US" err="1">
                <a:ea typeface="+mn-lt"/>
                <a:cs typeface="+mn-lt"/>
              </a:rPr>
              <a:t>este</a:t>
            </a:r>
            <a:r>
              <a:rPr lang="en-US" dirty="0">
                <a:ea typeface="+mn-lt"/>
                <a:cs typeface="+mn-lt"/>
              </a:rPr>
              <a:t> examen antes de ser </a:t>
            </a:r>
            <a:r>
              <a:rPr lang="en-US" dirty="0" err="1">
                <a:ea typeface="+mn-lt"/>
                <a:cs typeface="+mn-lt"/>
              </a:rPr>
              <a:t>autorizados</a:t>
            </a:r>
            <a:r>
              <a:rPr lang="en-US" dirty="0">
                <a:ea typeface="+mn-lt"/>
                <a:cs typeface="+mn-lt"/>
              </a:rPr>
              <a:t> para </a:t>
            </a:r>
            <a:r>
              <a:rPr lang="en-US" dirty="0" err="1">
                <a:ea typeface="+mn-lt"/>
                <a:cs typeface="+mn-lt"/>
              </a:rPr>
              <a:t>ejercer</a:t>
            </a:r>
            <a:r>
              <a:rPr lang="en-US" dirty="0">
                <a:ea typeface="+mn-lt"/>
                <a:cs typeface="+mn-lt"/>
              </a:rPr>
              <a:t> la </a:t>
            </a:r>
            <a:r>
              <a:rPr lang="en-US" dirty="0" err="1">
                <a:ea typeface="+mn-lt"/>
                <a:cs typeface="+mn-lt"/>
              </a:rPr>
              <a:t>medicina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Estados</a:t>
            </a:r>
            <a:r>
              <a:rPr lang="en-US" dirty="0">
                <a:ea typeface="+mn-lt"/>
                <a:cs typeface="+mn-lt"/>
              </a:rPr>
              <a:t> Unidos 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ZA" smtClean="0"/>
              <a:pPr/>
              <a:t>2</a:t>
            </a:fld>
            <a:endParaRPr lang="en-ZA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94AAB33-F45C-0487-9F96-E763FFD2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851" y="252165"/>
            <a:ext cx="2496168" cy="208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806DB-650A-BBCA-9A39-31B5D619E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3" y="486055"/>
            <a:ext cx="5368758" cy="494291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Rockwell"/>
              </a:rPr>
              <a:t>Puntos a </a:t>
            </a:r>
            <a:r>
              <a:rPr lang="en-US" dirty="0" err="1">
                <a:latin typeface="Rockwell"/>
              </a:rPr>
              <a:t>tomar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en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cuenta</a:t>
            </a:r>
            <a:endParaRPr lang="en-US">
              <a:latin typeface="Rockwel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7F0D2-80F9-8CD9-8D1E-053D654C3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46" y="1222046"/>
            <a:ext cx="4913539" cy="49933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en-US" b="1" i="1" dirty="0">
                <a:ea typeface="+mn-lt"/>
                <a:cs typeface="+mn-lt"/>
              </a:rPr>
              <a:t>Los </a:t>
            </a:r>
            <a:r>
              <a:rPr lang="en-US" b="1" i="1" dirty="0" err="1">
                <a:ea typeface="+mn-lt"/>
                <a:cs typeface="+mn-lt"/>
              </a:rPr>
              <a:t>estudiantes</a:t>
            </a:r>
            <a:r>
              <a:rPr lang="en-US" b="1" i="1" dirty="0">
                <a:ea typeface="+mn-lt"/>
                <a:cs typeface="+mn-lt"/>
              </a:rPr>
              <a:t> y </a:t>
            </a:r>
            <a:r>
              <a:rPr lang="en-US" b="1" i="1" dirty="0" err="1">
                <a:ea typeface="+mn-lt"/>
                <a:cs typeface="+mn-lt"/>
              </a:rPr>
              <a:t>egresados</a:t>
            </a:r>
            <a:r>
              <a:rPr lang="en-US" b="1" i="1" dirty="0">
                <a:ea typeface="+mn-lt"/>
                <a:cs typeface="+mn-lt"/>
              </a:rPr>
              <a:t> de </a:t>
            </a:r>
            <a:r>
              <a:rPr lang="en-US" b="1" i="1" dirty="0" err="1">
                <a:ea typeface="+mn-lt"/>
                <a:cs typeface="+mn-lt"/>
              </a:rPr>
              <a:t>los</a:t>
            </a:r>
            <a:r>
              <a:rPr lang="en-US" b="1" i="1" dirty="0">
                <a:ea typeface="+mn-lt"/>
                <a:cs typeface="+mn-lt"/>
              </a:rPr>
              <a:t> </a:t>
            </a:r>
            <a:r>
              <a:rPr lang="en-US" b="1" i="1" dirty="0" err="1">
                <a:ea typeface="+mn-lt"/>
                <a:cs typeface="+mn-lt"/>
              </a:rPr>
              <a:t>programas</a:t>
            </a:r>
            <a:r>
              <a:rPr lang="en-US" b="1" i="1" dirty="0">
                <a:ea typeface="+mn-lt"/>
                <a:cs typeface="+mn-lt"/>
              </a:rPr>
              <a:t> de </a:t>
            </a:r>
            <a:r>
              <a:rPr lang="en-US" b="1" i="1" dirty="0" err="1">
                <a:ea typeface="+mn-lt"/>
                <a:cs typeface="+mn-lt"/>
              </a:rPr>
              <a:t>escuelas</a:t>
            </a:r>
            <a:r>
              <a:rPr lang="en-US" b="1" i="1" dirty="0">
                <a:ea typeface="+mn-lt"/>
                <a:cs typeface="+mn-lt"/>
              </a:rPr>
              <a:t> de </a:t>
            </a:r>
            <a:r>
              <a:rPr lang="en-US" b="1" i="1" dirty="0" err="1">
                <a:ea typeface="+mn-lt"/>
                <a:cs typeface="+mn-lt"/>
              </a:rPr>
              <a:t>medicina</a:t>
            </a:r>
            <a:r>
              <a:rPr lang="en-US" b="1" i="1" dirty="0">
                <a:ea typeface="+mn-lt"/>
                <a:cs typeface="+mn-lt"/>
              </a:rPr>
              <a:t> de </a:t>
            </a:r>
            <a:r>
              <a:rPr lang="en-US" b="1" i="1" dirty="0" err="1">
                <a:ea typeface="+mn-lt"/>
                <a:cs typeface="+mn-lt"/>
              </a:rPr>
              <a:t>los</a:t>
            </a:r>
            <a:r>
              <a:rPr lang="en-US" b="1" i="1" dirty="0">
                <a:ea typeface="+mn-lt"/>
                <a:cs typeface="+mn-lt"/>
              </a:rPr>
              <a:t> 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E.U.A</a:t>
            </a:r>
            <a:r>
              <a:rPr lang="en-US" b="1" i="1" dirty="0">
                <a:ea typeface="+mn-lt"/>
                <a:cs typeface="+mn-lt"/>
              </a:rPr>
              <a:t>. o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Canadá</a:t>
            </a:r>
            <a:r>
              <a:rPr lang="en-US" b="1" i="1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acreditadas</a:t>
            </a:r>
            <a:r>
              <a:rPr lang="en-US" dirty="0">
                <a:ea typeface="+mn-lt"/>
                <a:cs typeface="+mn-lt"/>
              </a:rPr>
              <a:t> tanto </a:t>
            </a:r>
            <a:r>
              <a:rPr lang="en-US" dirty="0" err="1">
                <a:ea typeface="+mn-lt"/>
                <a:cs typeface="+mn-lt"/>
              </a:rPr>
              <a:t>por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i="1" dirty="0">
                <a:ea typeface="+mn-lt"/>
                <a:cs typeface="+mn-lt"/>
              </a:rPr>
              <a:t>Medical Education Liaison Committee (LCME)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i="1" dirty="0">
                <a:ea typeface="+mn-lt"/>
                <a:cs typeface="+mn-lt"/>
              </a:rPr>
              <a:t>Medical School Accreditation Committee of Canada</a:t>
            </a:r>
            <a:r>
              <a:rPr lang="en-US" dirty="0">
                <a:ea typeface="+mn-lt"/>
                <a:cs typeface="+mn-lt"/>
              </a:rPr>
              <a:t>, que </a:t>
            </a:r>
            <a:r>
              <a:rPr lang="en-US" dirty="0" err="1">
                <a:ea typeface="+mn-lt"/>
                <a:cs typeface="+mn-lt"/>
              </a:rPr>
              <a:t>otorgan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título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b="1" dirty="0">
                <a:ea typeface="+mn-lt"/>
                <a:cs typeface="+mn-lt"/>
              </a:rPr>
              <a:t>M.D.</a:t>
            </a:r>
            <a:r>
              <a:rPr lang="en-US" dirty="0">
                <a:ea typeface="+mn-lt"/>
                <a:cs typeface="+mn-lt"/>
              </a:rPr>
              <a:t> (Doctor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Medicina), o </a:t>
            </a:r>
            <a:r>
              <a:rPr lang="en-US" dirty="0" err="1">
                <a:ea typeface="+mn-lt"/>
                <a:cs typeface="+mn-lt"/>
              </a:rPr>
              <a:t>por</a:t>
            </a:r>
            <a:r>
              <a:rPr lang="en-US" dirty="0">
                <a:ea typeface="+mn-lt"/>
                <a:cs typeface="+mn-lt"/>
              </a:rPr>
              <a:t>  la </a:t>
            </a:r>
            <a:r>
              <a:rPr lang="en-US" b="1" i="1" dirty="0">
                <a:ea typeface="+mn-lt"/>
                <a:cs typeface="+mn-lt"/>
              </a:rPr>
              <a:t>American Osteopathic Association (AOA)</a:t>
            </a:r>
            <a:r>
              <a:rPr lang="en-US" dirty="0">
                <a:ea typeface="+mn-lt"/>
                <a:cs typeface="+mn-lt"/>
              </a:rPr>
              <a:t>, que </a:t>
            </a:r>
            <a:r>
              <a:rPr lang="en-US" dirty="0" err="1">
                <a:ea typeface="+mn-lt"/>
                <a:cs typeface="+mn-lt"/>
              </a:rPr>
              <a:t>otorga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título</a:t>
            </a:r>
            <a:r>
              <a:rPr lang="en-US" dirty="0">
                <a:ea typeface="+mn-lt"/>
                <a:cs typeface="+mn-lt"/>
              </a:rPr>
              <a:t> de</a:t>
            </a:r>
            <a:r>
              <a:rPr lang="en-US" b="1" dirty="0">
                <a:ea typeface="+mn-lt"/>
                <a:cs typeface="+mn-lt"/>
              </a:rPr>
              <a:t> D.O</a:t>
            </a:r>
            <a:r>
              <a:rPr lang="en-US" dirty="0">
                <a:ea typeface="+mn-lt"/>
                <a:cs typeface="+mn-lt"/>
              </a:rPr>
              <a:t> (Doctor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Medicina </a:t>
            </a:r>
            <a:r>
              <a:rPr lang="en-US" dirty="0" err="1">
                <a:ea typeface="+mn-lt"/>
                <a:cs typeface="+mn-lt"/>
              </a:rPr>
              <a:t>Osteopática</a:t>
            </a:r>
            <a:r>
              <a:rPr lang="en-US" dirty="0">
                <a:ea typeface="+mn-lt"/>
                <a:cs typeface="+mn-lt"/>
              </a:rPr>
              <a:t>), se </a:t>
            </a:r>
            <a:r>
              <a:rPr lang="en-US" dirty="0" err="1">
                <a:ea typeface="+mn-lt"/>
                <a:cs typeface="+mn-lt"/>
              </a:rPr>
              <a:t>registran</a:t>
            </a:r>
            <a:r>
              <a:rPr lang="en-US" dirty="0">
                <a:ea typeface="+mn-lt"/>
                <a:cs typeface="+mn-lt"/>
              </a:rPr>
              <a:t> para 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 USMLE Step 1 y 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 Step 2 Clinical Knowledge (CK) con la </a:t>
            </a:r>
            <a:r>
              <a:rPr lang="en-US" b="1" u="sng" dirty="0">
                <a:solidFill>
                  <a:srgbClr val="FF0000"/>
                </a:solidFill>
                <a:ea typeface="+mn-lt"/>
                <a:cs typeface="+mn-lt"/>
              </a:rPr>
              <a:t>NBME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/>
          </a:p>
          <a:p>
            <a:pPr marL="285750" indent="-285750">
              <a:buChar char="•"/>
            </a:pPr>
            <a:r>
              <a:rPr lang="en-US" b="1" i="1" dirty="0">
                <a:ea typeface="+mn-lt"/>
                <a:cs typeface="+mn-lt"/>
              </a:rPr>
              <a:t>Los </a:t>
            </a:r>
            <a:r>
              <a:rPr lang="en-US" b="1" i="1" dirty="0" err="1">
                <a:ea typeface="+mn-lt"/>
                <a:cs typeface="+mn-lt"/>
              </a:rPr>
              <a:t>estudiantes</a:t>
            </a:r>
            <a:r>
              <a:rPr lang="en-US" b="1" i="1" dirty="0">
                <a:ea typeface="+mn-lt"/>
                <a:cs typeface="+mn-lt"/>
              </a:rPr>
              <a:t> y </a:t>
            </a:r>
            <a:r>
              <a:rPr lang="en-US" b="1" i="1" dirty="0" err="1">
                <a:ea typeface="+mn-lt"/>
                <a:cs typeface="+mn-lt"/>
              </a:rPr>
              <a:t>egresados</a:t>
            </a:r>
            <a:r>
              <a:rPr lang="en-US" b="1" i="1" dirty="0">
                <a:ea typeface="+mn-lt"/>
                <a:cs typeface="+mn-lt"/>
              </a:rPr>
              <a:t> de las 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escuelas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 de 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medicina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fuera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 de 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los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Estados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 Unidos o 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Canadá</a:t>
            </a: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deben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inscribirse</a:t>
            </a:r>
            <a:r>
              <a:rPr lang="en-US" dirty="0">
                <a:ea typeface="+mn-lt"/>
                <a:cs typeface="+mn-lt"/>
              </a:rPr>
              <a:t> para 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 USMLE Step 1 y 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 Step 2 CK con 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n-US" b="1" u="sng" dirty="0">
                <a:solidFill>
                  <a:srgbClr val="FF0000"/>
                </a:solidFill>
                <a:ea typeface="+mn-lt"/>
                <a:cs typeface="+mn-lt"/>
              </a:rPr>
              <a:t>Educational Commission for Foreign Medical Graduate (ECFMG)</a:t>
            </a:r>
            <a:r>
              <a:rPr lang="en-US" u="sng" dirty="0">
                <a:solidFill>
                  <a:srgbClr val="FF0000"/>
                </a:solidFill>
                <a:ea typeface="+mn-lt"/>
                <a:cs typeface="+mn-lt"/>
              </a:rPr>
              <a:t>.</a:t>
            </a:r>
          </a:p>
          <a:p>
            <a:pPr marL="285750" indent="-285750">
              <a:buChar char="•"/>
            </a:pPr>
            <a:r>
              <a:rPr lang="en-US" b="1" i="1" dirty="0">
                <a:ea typeface="+mn-lt"/>
                <a:cs typeface="+mn-lt"/>
              </a:rPr>
              <a:t>Los </a:t>
            </a:r>
            <a:r>
              <a:rPr lang="en-US" b="1" i="1" dirty="0" err="1">
                <a:ea typeface="+mn-lt"/>
                <a:cs typeface="+mn-lt"/>
              </a:rPr>
              <a:t>graduados</a:t>
            </a:r>
            <a:r>
              <a:rPr lang="en-US" b="1" i="1" dirty="0">
                <a:ea typeface="+mn-lt"/>
                <a:cs typeface="+mn-lt"/>
              </a:rPr>
              <a:t> de las </a:t>
            </a:r>
            <a:r>
              <a:rPr lang="en-US" b="1" i="1" dirty="0" err="1">
                <a:ea typeface="+mn-lt"/>
                <a:cs typeface="+mn-lt"/>
              </a:rPr>
              <a:t>escuelas</a:t>
            </a:r>
            <a:r>
              <a:rPr lang="en-US" b="1" i="1" dirty="0">
                <a:ea typeface="+mn-lt"/>
                <a:cs typeface="+mn-lt"/>
              </a:rPr>
              <a:t> de </a:t>
            </a:r>
            <a:r>
              <a:rPr lang="en-US" b="1" i="1" dirty="0" err="1">
                <a:ea typeface="+mn-lt"/>
                <a:cs typeface="+mn-lt"/>
              </a:rPr>
              <a:t>medicina</a:t>
            </a:r>
            <a:r>
              <a:rPr lang="en-US" b="1" i="1" dirty="0">
                <a:ea typeface="+mn-lt"/>
                <a:cs typeface="+mn-lt"/>
              </a:rPr>
              <a:t> </a:t>
            </a:r>
            <a:r>
              <a:rPr lang="en-US" b="1" i="1" dirty="0" err="1">
                <a:ea typeface="+mn-lt"/>
                <a:cs typeface="+mn-lt"/>
              </a:rPr>
              <a:t>dentro</a:t>
            </a:r>
            <a:r>
              <a:rPr lang="en-US" b="1" i="1" dirty="0">
                <a:ea typeface="+mn-lt"/>
                <a:cs typeface="+mn-lt"/>
              </a:rPr>
              <a:t> y </a:t>
            </a:r>
            <a:r>
              <a:rPr lang="en-US" b="1" i="1" dirty="0" err="1">
                <a:ea typeface="+mn-lt"/>
                <a:cs typeface="+mn-lt"/>
              </a:rPr>
              <a:t>fuera</a:t>
            </a:r>
            <a:r>
              <a:rPr lang="en-US" b="1" i="1" dirty="0">
                <a:ea typeface="+mn-lt"/>
                <a:cs typeface="+mn-lt"/>
              </a:rPr>
              <a:t> de </a:t>
            </a:r>
            <a:r>
              <a:rPr lang="en-US" b="1" i="1" dirty="0" err="1">
                <a:ea typeface="+mn-lt"/>
                <a:cs typeface="+mn-lt"/>
              </a:rPr>
              <a:t>los</a:t>
            </a:r>
            <a:r>
              <a:rPr lang="en-US" b="1" i="1" dirty="0">
                <a:ea typeface="+mn-lt"/>
                <a:cs typeface="+mn-lt"/>
              </a:rPr>
              <a:t> </a:t>
            </a:r>
            <a:r>
              <a:rPr lang="en-US" b="1" i="1" dirty="0" err="1">
                <a:ea typeface="+mn-lt"/>
                <a:cs typeface="+mn-lt"/>
              </a:rPr>
              <a:t>Estados</a:t>
            </a:r>
            <a:r>
              <a:rPr lang="en-US" b="1" i="1" dirty="0">
                <a:ea typeface="+mn-lt"/>
                <a:cs typeface="+mn-lt"/>
              </a:rPr>
              <a:t> Unidos y </a:t>
            </a:r>
            <a:r>
              <a:rPr lang="en-US" b="1" i="1" dirty="0" err="1">
                <a:ea typeface="+mn-lt"/>
                <a:cs typeface="+mn-lt"/>
              </a:rPr>
              <a:t>Canadá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se </a:t>
            </a:r>
            <a:r>
              <a:rPr lang="en-US" dirty="0" err="1">
                <a:ea typeface="+mn-lt"/>
                <a:cs typeface="+mn-lt"/>
              </a:rPr>
              <a:t>registran</a:t>
            </a:r>
            <a:r>
              <a:rPr lang="en-US" dirty="0">
                <a:ea typeface="+mn-lt"/>
                <a:cs typeface="+mn-lt"/>
              </a:rPr>
              <a:t> para 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 USMLE Step 3 con 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u="sng" dirty="0">
                <a:solidFill>
                  <a:srgbClr val="FF0000"/>
                </a:solidFill>
                <a:ea typeface="+mn-lt"/>
                <a:cs typeface="+mn-lt"/>
              </a:rPr>
              <a:t>FSMB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o con </a:t>
            </a:r>
            <a:r>
              <a:rPr lang="en-US" dirty="0" err="1">
                <a:ea typeface="+mn-lt"/>
                <a:cs typeface="+mn-lt"/>
              </a:rPr>
              <a:t>una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autoridad</a:t>
            </a:r>
            <a:r>
              <a:rPr lang="en-US" dirty="0">
                <a:ea typeface="+mn-lt"/>
                <a:cs typeface="+mn-lt"/>
              </a:rPr>
              <a:t> que </a:t>
            </a:r>
            <a:r>
              <a:rPr lang="en-US" dirty="0" err="1">
                <a:ea typeface="+mn-lt"/>
                <a:cs typeface="+mn-lt"/>
              </a:rPr>
              <a:t>otorga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licencias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médicas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Estados</a:t>
            </a:r>
            <a:r>
              <a:rPr lang="en-US" dirty="0">
                <a:ea typeface="+mn-lt"/>
                <a:cs typeface="+mn-lt"/>
              </a:rPr>
              <a:t> Unidos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6B63C9-76FA-2745-203B-2810D1092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7870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D23F9-ACAF-FB6D-7FBA-0262DD619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803" y="76389"/>
            <a:ext cx="8421688" cy="1325563"/>
          </a:xfrm>
        </p:spPr>
        <p:txBody>
          <a:bodyPr/>
          <a:lstStyle/>
          <a:p>
            <a:r>
              <a:rPr lang="en-US"/>
              <a:t>CLASIFICACIÓN DE LOS MEDICOS BASADO EN SU PROCEDENCIA </a:t>
            </a:r>
          </a:p>
        </p:txBody>
      </p:sp>
      <p:pic>
        <p:nvPicPr>
          <p:cNvPr id="21" name="Picture 21">
            <a:extLst>
              <a:ext uri="{FF2B5EF4-FFF2-40B4-BE49-F238E27FC236}">
                <a16:creationId xmlns:a16="http://schemas.microsoft.com/office/drawing/2014/main" id="{E1DB302F-1A30-7F67-D398-3EE212072C3E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125190" y="1447883"/>
            <a:ext cx="2842347" cy="1752700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9838C5-3D44-5781-54EA-1832F91CC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3423" y="3519871"/>
            <a:ext cx="2330726" cy="589707"/>
          </a:xfrm>
        </p:spPr>
        <p:txBody>
          <a:bodyPr/>
          <a:lstStyle/>
          <a:p>
            <a:r>
              <a:rPr lang="en-US"/>
              <a:t>US MDs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5C634-7AF5-D8C1-DD38-754AEE78D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4811" y="4878675"/>
            <a:ext cx="2536914" cy="1149002"/>
          </a:xfrm>
        </p:spPr>
        <p:txBody>
          <a:bodyPr vert="horz" lIns="0" tIns="45720" rIns="0" bIns="45720" rtlCol="0" anchor="t">
            <a:normAutofit fontScale="92500"/>
          </a:bodyPr>
          <a:lstStyle/>
          <a:p>
            <a:r>
              <a:rPr lang="en-US" dirty="0">
                <a:latin typeface="Rockwell"/>
              </a:rPr>
              <a:t>Son medicos 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ciudadonos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 americanos </a:t>
            </a:r>
            <a:r>
              <a:rPr lang="en-US" dirty="0">
                <a:latin typeface="Rockwell"/>
              </a:rPr>
              <a:t>con </a:t>
            </a:r>
            <a:r>
              <a:rPr lang="en-US" dirty="0" err="1">
                <a:latin typeface="Rockwell"/>
              </a:rPr>
              <a:t>titulo</a:t>
            </a:r>
            <a:r>
              <a:rPr lang="en-US" dirty="0">
                <a:latin typeface="Rockwell"/>
              </a:rPr>
              <a:t> de 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Doctor 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en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 Medicina (M.D)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graduados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en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una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universidad</a:t>
            </a:r>
            <a:r>
              <a:rPr lang="en-US" dirty="0">
                <a:latin typeface="Rockwell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dentro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 </a:t>
            </a:r>
            <a:r>
              <a:rPr lang="en-US" dirty="0">
                <a:latin typeface="Rockwell"/>
              </a:rPr>
              <a:t>de </a:t>
            </a:r>
            <a:r>
              <a:rPr lang="en-US" dirty="0" err="1">
                <a:latin typeface="Rockwell"/>
              </a:rPr>
              <a:t>los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Estados</a:t>
            </a:r>
            <a:r>
              <a:rPr lang="en-US" dirty="0">
                <a:latin typeface="Rockwell"/>
              </a:rPr>
              <a:t> Unidos.</a:t>
            </a:r>
          </a:p>
        </p:txBody>
      </p:sp>
      <p:pic>
        <p:nvPicPr>
          <p:cNvPr id="22" name="Picture 22">
            <a:extLst>
              <a:ext uri="{FF2B5EF4-FFF2-40B4-BE49-F238E27FC236}">
                <a16:creationId xmlns:a16="http://schemas.microsoft.com/office/drawing/2014/main" id="{A3FFB439-031E-FC22-FCFD-8457CB5590E8}"/>
              </a:ext>
            </a:extLst>
          </p:cNvPr>
          <p:cNvPicPr>
            <a:picLocks noGrp="1" noChangeAspect="1"/>
          </p:cNvPicPr>
          <p:nvPr>
            <p:ph sz="quarter" idx="22"/>
          </p:nvPr>
        </p:nvPicPr>
        <p:blipFill>
          <a:blip r:embed="rId3"/>
          <a:stretch>
            <a:fillRect/>
          </a:stretch>
        </p:blipFill>
        <p:spPr>
          <a:xfrm>
            <a:off x="2945039" y="1267548"/>
            <a:ext cx="3048536" cy="2122337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C2F4941-6FC4-7A12-5C71-BD2C7AF320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239936" y="3519871"/>
            <a:ext cx="2342205" cy="589707"/>
          </a:xfrm>
        </p:spPr>
        <p:txBody>
          <a:bodyPr/>
          <a:lstStyle/>
          <a:p>
            <a:r>
              <a:rPr lang="en-US"/>
              <a:t>US DOs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B77343-ED95-F4E0-9C24-38E0077CD2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970996" y="4878676"/>
            <a:ext cx="2862153" cy="1148999"/>
          </a:xfr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r>
              <a:rPr lang="en-US" dirty="0">
                <a:latin typeface="Rockwell"/>
                <a:cs typeface="Calibri"/>
              </a:rPr>
              <a:t>Son medicos</a:t>
            </a:r>
            <a:r>
              <a:rPr lang="en-US" b="1" dirty="0">
                <a:solidFill>
                  <a:srgbClr val="FF0000"/>
                </a:solidFill>
                <a:latin typeface="Rockwell"/>
                <a:cs typeface="Calibri"/>
              </a:rPr>
              <a:t> </a:t>
            </a:r>
            <a:r>
              <a:rPr lang="en-US" b="1" dirty="0" err="1">
                <a:solidFill>
                  <a:srgbClr val="FF0000"/>
                </a:solidFill>
                <a:latin typeface="Rockwell"/>
                <a:cs typeface="Calibri"/>
              </a:rPr>
              <a:t>ciudadonos</a:t>
            </a:r>
            <a:r>
              <a:rPr lang="en-US" b="1" dirty="0">
                <a:solidFill>
                  <a:srgbClr val="FF0000"/>
                </a:solidFill>
                <a:latin typeface="Rockwell"/>
                <a:cs typeface="Calibri"/>
              </a:rPr>
              <a:t> americanos</a:t>
            </a:r>
            <a:r>
              <a:rPr lang="en-US" dirty="0">
                <a:latin typeface="Rockwell"/>
                <a:cs typeface="Calibri"/>
              </a:rPr>
              <a:t> con </a:t>
            </a:r>
            <a:r>
              <a:rPr lang="en-US" dirty="0" err="1">
                <a:latin typeface="Rockwell"/>
                <a:cs typeface="Calibri"/>
              </a:rPr>
              <a:t>titulo</a:t>
            </a:r>
            <a:r>
              <a:rPr lang="en-US" dirty="0">
                <a:latin typeface="Rockwell"/>
                <a:cs typeface="Calibri"/>
              </a:rPr>
              <a:t> de Doctor </a:t>
            </a:r>
            <a:r>
              <a:rPr lang="en-US" dirty="0" err="1">
                <a:latin typeface="Rockwell"/>
                <a:cs typeface="Calibri"/>
              </a:rPr>
              <a:t>en</a:t>
            </a:r>
            <a:r>
              <a:rPr lang="en-US" dirty="0">
                <a:latin typeface="Rockwell"/>
                <a:cs typeface="Calibri"/>
              </a:rPr>
              <a:t> Medicina </a:t>
            </a:r>
            <a:r>
              <a:rPr lang="en-US" b="1" dirty="0" err="1">
                <a:solidFill>
                  <a:srgbClr val="FF0000"/>
                </a:solidFill>
                <a:latin typeface="Rockwell"/>
                <a:cs typeface="Calibri"/>
              </a:rPr>
              <a:t>Osteopática</a:t>
            </a:r>
            <a:r>
              <a:rPr lang="en-US" b="1" dirty="0">
                <a:solidFill>
                  <a:srgbClr val="FF0000"/>
                </a:solidFill>
                <a:latin typeface="Rockwell"/>
                <a:cs typeface="Calibri"/>
              </a:rPr>
              <a:t> (D.O)</a:t>
            </a:r>
            <a:r>
              <a:rPr lang="en-US" dirty="0">
                <a:latin typeface="Rockwell"/>
                <a:cs typeface="Calibri"/>
              </a:rPr>
              <a:t> </a:t>
            </a:r>
            <a:r>
              <a:rPr lang="en-US" dirty="0" err="1">
                <a:latin typeface="Rockwell"/>
                <a:cs typeface="Calibri"/>
              </a:rPr>
              <a:t>graduados</a:t>
            </a:r>
            <a:r>
              <a:rPr lang="en-US" dirty="0">
                <a:latin typeface="Rockwell"/>
                <a:cs typeface="Calibri"/>
              </a:rPr>
              <a:t> </a:t>
            </a:r>
            <a:r>
              <a:rPr lang="en-US" dirty="0" err="1">
                <a:latin typeface="Rockwell"/>
                <a:cs typeface="Calibri"/>
              </a:rPr>
              <a:t>en</a:t>
            </a:r>
            <a:r>
              <a:rPr lang="en-US" dirty="0">
                <a:latin typeface="Rockwell"/>
                <a:cs typeface="Calibri"/>
              </a:rPr>
              <a:t> </a:t>
            </a:r>
            <a:r>
              <a:rPr lang="en-US" dirty="0" err="1">
                <a:latin typeface="Rockwell"/>
                <a:cs typeface="Calibri"/>
              </a:rPr>
              <a:t>una</a:t>
            </a:r>
            <a:r>
              <a:rPr lang="en-US" dirty="0">
                <a:latin typeface="Rockwell"/>
                <a:cs typeface="Calibri"/>
              </a:rPr>
              <a:t> </a:t>
            </a:r>
            <a:r>
              <a:rPr lang="en-US" dirty="0" err="1">
                <a:latin typeface="Rockwell"/>
                <a:cs typeface="Calibri"/>
              </a:rPr>
              <a:t>universidad</a:t>
            </a:r>
            <a:r>
              <a:rPr lang="en-US" dirty="0">
                <a:latin typeface="Rockwell"/>
                <a:cs typeface="Calibri"/>
              </a:rPr>
              <a:t> </a:t>
            </a:r>
            <a:r>
              <a:rPr lang="en-US" b="1" dirty="0" err="1">
                <a:solidFill>
                  <a:srgbClr val="FF0000"/>
                </a:solidFill>
                <a:latin typeface="Rockwell"/>
                <a:cs typeface="Calibri"/>
              </a:rPr>
              <a:t>dentro</a:t>
            </a:r>
            <a:r>
              <a:rPr lang="en-US" dirty="0">
                <a:latin typeface="Rockwell"/>
                <a:cs typeface="Calibri"/>
              </a:rPr>
              <a:t> de </a:t>
            </a:r>
            <a:r>
              <a:rPr lang="en-US" dirty="0" err="1">
                <a:latin typeface="Rockwell"/>
                <a:cs typeface="Calibri"/>
              </a:rPr>
              <a:t>los</a:t>
            </a:r>
            <a:r>
              <a:rPr lang="en-US" dirty="0">
                <a:latin typeface="Rockwell"/>
                <a:cs typeface="Calibri"/>
              </a:rPr>
              <a:t> </a:t>
            </a:r>
            <a:r>
              <a:rPr lang="en-US" dirty="0" err="1">
                <a:latin typeface="Rockwell"/>
                <a:cs typeface="Calibri"/>
              </a:rPr>
              <a:t>Estados</a:t>
            </a:r>
            <a:r>
              <a:rPr lang="en-US" dirty="0">
                <a:latin typeface="Rockwell"/>
                <a:cs typeface="Calibri"/>
              </a:rPr>
              <a:t> Unidos.</a:t>
            </a:r>
            <a:endParaRPr lang="en-US">
              <a:latin typeface="Rockwell"/>
              <a:cs typeface="Calibri"/>
            </a:endParaRPr>
          </a:p>
          <a:p>
            <a:endParaRPr lang="en-US" dirty="0"/>
          </a:p>
        </p:txBody>
      </p:sp>
      <p:pic>
        <p:nvPicPr>
          <p:cNvPr id="23" name="Picture 23">
            <a:extLst>
              <a:ext uri="{FF2B5EF4-FFF2-40B4-BE49-F238E27FC236}">
                <a16:creationId xmlns:a16="http://schemas.microsoft.com/office/drawing/2014/main" id="{03CF4384-E724-8C71-3870-1A854B37F175}"/>
              </a:ext>
            </a:extLst>
          </p:cNvPr>
          <p:cNvPicPr>
            <a:picLocks noGrp="1" noChangeAspect="1"/>
          </p:cNvPicPr>
          <p:nvPr>
            <p:ph sz="quarter" idx="23"/>
          </p:nvPr>
        </p:nvPicPr>
        <p:blipFill>
          <a:blip r:embed="rId4"/>
          <a:stretch>
            <a:fillRect/>
          </a:stretch>
        </p:blipFill>
        <p:spPr>
          <a:xfrm>
            <a:off x="6207387" y="1243779"/>
            <a:ext cx="2600301" cy="2035405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D2FFFF5-0063-44FB-3552-9BDDF87A2F7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08962" y="3394365"/>
            <a:ext cx="2348655" cy="634530"/>
          </a:xfrm>
        </p:spPr>
        <p:txBody>
          <a:bodyPr/>
          <a:lstStyle/>
          <a:p>
            <a:r>
              <a:rPr lang="en-US"/>
              <a:t>US IMGs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A95A469-E352-0635-CD38-FA2DF12DF09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065528" y="4959357"/>
            <a:ext cx="2868606" cy="1104179"/>
          </a:xfrm>
        </p:spPr>
        <p:txBody>
          <a:bodyPr vert="horz" lIns="0" tIns="45720" rIns="0" bIns="45720" rtlCol="0" anchor="t">
            <a:normAutofit fontScale="92500"/>
          </a:bodyPr>
          <a:lstStyle/>
          <a:p>
            <a:r>
              <a:rPr lang="en-US" dirty="0">
                <a:latin typeface="Rockwell"/>
              </a:rPr>
              <a:t>Son medicos </a:t>
            </a:r>
            <a:r>
              <a:rPr lang="en-US" dirty="0" err="1">
                <a:latin typeface="Rockwell"/>
              </a:rPr>
              <a:t>ciudadanos</a:t>
            </a:r>
            <a:r>
              <a:rPr lang="en-US" dirty="0">
                <a:latin typeface="Rockwell"/>
              </a:rPr>
              <a:t> americanos con </a:t>
            </a:r>
            <a:r>
              <a:rPr lang="en-US" dirty="0" err="1">
                <a:latin typeface="Rockwell"/>
              </a:rPr>
              <a:t>titulo</a:t>
            </a:r>
            <a:r>
              <a:rPr lang="en-US" dirty="0">
                <a:latin typeface="Rockwell"/>
              </a:rPr>
              <a:t> de Doctor </a:t>
            </a:r>
            <a:r>
              <a:rPr lang="en-US" dirty="0" err="1">
                <a:latin typeface="Rockwell"/>
              </a:rPr>
              <a:t>en</a:t>
            </a:r>
            <a:r>
              <a:rPr lang="en-US" dirty="0">
                <a:latin typeface="Rockwell"/>
              </a:rPr>
              <a:t> Medicina (M.D) </a:t>
            </a:r>
            <a:r>
              <a:rPr lang="en-US" dirty="0" err="1">
                <a:latin typeface="Rockwell"/>
              </a:rPr>
              <a:t>graduados</a:t>
            </a:r>
            <a:r>
              <a:rPr lang="en-US" dirty="0">
                <a:latin typeface="Rockwell"/>
              </a:rPr>
              <a:t> </a:t>
            </a:r>
            <a:r>
              <a:rPr lang="en-US" dirty="0" err="1">
                <a:latin typeface="Rockwell"/>
              </a:rPr>
              <a:t>en</a:t>
            </a:r>
            <a:r>
              <a:rPr lang="en-US" dirty="0">
                <a:latin typeface="Rockwell"/>
              </a:rPr>
              <a:t> </a:t>
            </a:r>
            <a:r>
              <a:rPr lang="en-US" dirty="0" err="1">
                <a:latin typeface="Rockwell"/>
              </a:rPr>
              <a:t>una</a:t>
            </a:r>
            <a:r>
              <a:rPr lang="en-US" dirty="0">
                <a:latin typeface="Rockwell"/>
              </a:rPr>
              <a:t> </a:t>
            </a:r>
            <a:r>
              <a:rPr lang="en-US" dirty="0" err="1">
                <a:latin typeface="Rockwell"/>
              </a:rPr>
              <a:t>universidad</a:t>
            </a:r>
            <a:r>
              <a:rPr lang="en-US" dirty="0">
                <a:latin typeface="Rockwell"/>
              </a:rPr>
              <a:t> 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fuera</a:t>
            </a:r>
            <a:r>
              <a:rPr lang="en-US" dirty="0">
                <a:latin typeface="Rockwell"/>
              </a:rPr>
              <a:t> de </a:t>
            </a:r>
            <a:r>
              <a:rPr lang="en-US" dirty="0" err="1">
                <a:latin typeface="Rockwell"/>
              </a:rPr>
              <a:t>los</a:t>
            </a:r>
            <a:r>
              <a:rPr lang="en-US" dirty="0">
                <a:latin typeface="Rockwell"/>
              </a:rPr>
              <a:t> </a:t>
            </a:r>
            <a:r>
              <a:rPr lang="en-US" dirty="0" err="1">
                <a:latin typeface="Rockwell"/>
              </a:rPr>
              <a:t>Estados</a:t>
            </a:r>
            <a:r>
              <a:rPr lang="en-US" dirty="0">
                <a:latin typeface="Rockwell"/>
              </a:rPr>
              <a:t> Unidos.</a:t>
            </a:r>
          </a:p>
        </p:txBody>
      </p:sp>
      <p:pic>
        <p:nvPicPr>
          <p:cNvPr id="24" name="Picture 24">
            <a:extLst>
              <a:ext uri="{FF2B5EF4-FFF2-40B4-BE49-F238E27FC236}">
                <a16:creationId xmlns:a16="http://schemas.microsoft.com/office/drawing/2014/main" id="{087C2B86-4134-367D-0C27-A4DD26BB742C}"/>
              </a:ext>
            </a:extLst>
          </p:cNvPr>
          <p:cNvPicPr>
            <a:picLocks noGrp="1" noChangeAspect="1"/>
          </p:cNvPicPr>
          <p:nvPr>
            <p:ph sz="quarter" idx="24"/>
          </p:nvPr>
        </p:nvPicPr>
        <p:blipFill>
          <a:blip r:embed="rId5"/>
          <a:stretch>
            <a:fillRect/>
          </a:stretch>
        </p:blipFill>
        <p:spPr>
          <a:xfrm>
            <a:off x="9314110" y="1393071"/>
            <a:ext cx="2456866" cy="1960937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3D00758-E106-05AE-923C-E4E781F0EE8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336838" y="3743635"/>
            <a:ext cx="2330726" cy="562812"/>
          </a:xfrm>
        </p:spPr>
        <p:txBody>
          <a:bodyPr/>
          <a:lstStyle/>
          <a:p>
            <a:r>
              <a:rPr lang="en-US"/>
              <a:t>Non-US IMGs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E6C2D56-2ACD-74F5-181F-3E1B3ED8B63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67897" y="5012789"/>
            <a:ext cx="2958255" cy="1552414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dirty="0">
                <a:latin typeface="Rockwell"/>
              </a:rPr>
              <a:t>Son medicos de 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paises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extranjeros</a:t>
            </a:r>
            <a:r>
              <a:rPr lang="en-US" dirty="0">
                <a:latin typeface="Rockwell"/>
              </a:rPr>
              <a:t> con </a:t>
            </a:r>
            <a:r>
              <a:rPr lang="en-US" dirty="0" err="1">
                <a:latin typeface="Rockwell"/>
              </a:rPr>
              <a:t>titulo</a:t>
            </a:r>
            <a:r>
              <a:rPr lang="en-US" dirty="0">
                <a:latin typeface="Rockwell"/>
              </a:rPr>
              <a:t> de Doctor </a:t>
            </a:r>
            <a:r>
              <a:rPr lang="en-US" dirty="0" err="1">
                <a:latin typeface="Rockwell"/>
              </a:rPr>
              <a:t>en</a:t>
            </a:r>
            <a:r>
              <a:rPr lang="en-US" dirty="0">
                <a:latin typeface="Rockwell"/>
              </a:rPr>
              <a:t> Medicina (M.D) </a:t>
            </a:r>
            <a:r>
              <a:rPr lang="en-US" dirty="0" err="1">
                <a:latin typeface="Rockwell"/>
              </a:rPr>
              <a:t>graduados</a:t>
            </a:r>
            <a:r>
              <a:rPr lang="en-US" dirty="0">
                <a:latin typeface="Rockwell"/>
              </a:rPr>
              <a:t> </a:t>
            </a:r>
            <a:r>
              <a:rPr lang="en-US" dirty="0" err="1">
                <a:latin typeface="Rockwell"/>
              </a:rPr>
              <a:t>en</a:t>
            </a:r>
            <a:r>
              <a:rPr lang="en-US" dirty="0">
                <a:latin typeface="Rockwell"/>
              </a:rPr>
              <a:t> </a:t>
            </a:r>
            <a:r>
              <a:rPr lang="en-US" dirty="0" err="1">
                <a:latin typeface="Rockwell"/>
              </a:rPr>
              <a:t>una</a:t>
            </a:r>
            <a:r>
              <a:rPr lang="en-US" dirty="0">
                <a:latin typeface="Rockwell"/>
              </a:rPr>
              <a:t> </a:t>
            </a:r>
            <a:r>
              <a:rPr lang="en-US" dirty="0" err="1">
                <a:latin typeface="Rockwell"/>
              </a:rPr>
              <a:t>universidad</a:t>
            </a:r>
            <a:r>
              <a:rPr lang="en-US" dirty="0">
                <a:latin typeface="Rockwell"/>
              </a:rPr>
              <a:t> 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fuera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 </a:t>
            </a:r>
            <a:r>
              <a:rPr lang="en-US" dirty="0">
                <a:latin typeface="Rockwell"/>
              </a:rPr>
              <a:t>de </a:t>
            </a:r>
            <a:r>
              <a:rPr lang="en-US" dirty="0" err="1">
                <a:latin typeface="Rockwell"/>
              </a:rPr>
              <a:t>los</a:t>
            </a:r>
            <a:r>
              <a:rPr lang="en-US" dirty="0">
                <a:latin typeface="Rockwell"/>
              </a:rPr>
              <a:t> </a:t>
            </a:r>
            <a:r>
              <a:rPr lang="en-US" dirty="0" err="1">
                <a:latin typeface="Rockwell"/>
              </a:rPr>
              <a:t>Estados</a:t>
            </a:r>
            <a:r>
              <a:rPr lang="en-US" dirty="0">
                <a:latin typeface="Rockwell"/>
              </a:rPr>
              <a:t> Unidos.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89ECF1-399A-1DC3-0F52-5B6C62A21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4</a:t>
            </a:fld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C3243DA-2EF6-712D-4C2E-24FE1EE907FA}"/>
              </a:ext>
            </a:extLst>
          </p:cNvPr>
          <p:cNvSpPr/>
          <p:nvPr/>
        </p:nvSpPr>
        <p:spPr>
          <a:xfrm>
            <a:off x="304801" y="4231341"/>
            <a:ext cx="2169457" cy="4930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United States Medical Graduates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503DD7-EB35-C633-7BCB-04350557237E}"/>
              </a:ext>
            </a:extLst>
          </p:cNvPr>
          <p:cNvSpPr/>
          <p:nvPr/>
        </p:nvSpPr>
        <p:spPr>
          <a:xfrm>
            <a:off x="3012140" y="4231341"/>
            <a:ext cx="2796988" cy="519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United States Osteopathic Medical Graduates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C492747-090D-51A8-9E31-D01F8B7A9FB2}"/>
              </a:ext>
            </a:extLst>
          </p:cNvPr>
          <p:cNvSpPr/>
          <p:nvPr/>
        </p:nvSpPr>
        <p:spPr>
          <a:xfrm>
            <a:off x="6078071" y="4231341"/>
            <a:ext cx="2859740" cy="573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United States International Medical Graduates 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92A70AA-224F-5679-7DB9-51FCC1F992DE}"/>
              </a:ext>
            </a:extLst>
          </p:cNvPr>
          <p:cNvSpPr/>
          <p:nvPr/>
        </p:nvSpPr>
        <p:spPr>
          <a:xfrm>
            <a:off x="9143998" y="4231341"/>
            <a:ext cx="2716306" cy="779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0000"/>
                </a:solidFill>
              </a:rPr>
              <a:t>Non-United States International Medical Graduates</a:t>
            </a:r>
          </a:p>
        </p:txBody>
      </p:sp>
    </p:spTree>
    <p:extLst>
      <p:ext uri="{BB962C8B-B14F-4D97-AF65-F5344CB8AC3E}">
        <p14:creationId xmlns:p14="http://schemas.microsoft.com/office/powerpoint/2010/main" val="416672905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79DE4-CAEA-4617-897E-FEC9A2AC2D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2966" y="1481138"/>
            <a:ext cx="1927116" cy="5143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>
                <a:latin typeface="Rockwell"/>
              </a:rPr>
              <a:t>Usmle</a:t>
            </a:r>
            <a:r>
              <a:rPr lang="en-US" b="1" dirty="0">
                <a:latin typeface="Rockwell"/>
              </a:rPr>
              <a:t> STEP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2D305EF-9A88-496B-BFC1-D589A01EE38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74773" y="4384402"/>
            <a:ext cx="6161573" cy="227726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ea typeface="+mn-lt"/>
                <a:cs typeface="+mn-lt"/>
              </a:rPr>
              <a:t>Es un examen </a:t>
            </a:r>
            <a:r>
              <a:rPr lang="en-US" dirty="0" err="1">
                <a:ea typeface="+mn-lt"/>
                <a:cs typeface="+mn-lt"/>
              </a:rPr>
              <a:t>computarizado</a:t>
            </a:r>
            <a:r>
              <a:rPr lang="en-US" dirty="0">
                <a:ea typeface="+mn-lt"/>
                <a:cs typeface="+mn-lt"/>
              </a:rPr>
              <a:t> de 2 días con </a:t>
            </a:r>
            <a:r>
              <a:rPr lang="en-US" dirty="0" err="1">
                <a:ea typeface="+mn-lt"/>
                <a:cs typeface="+mn-lt"/>
              </a:rPr>
              <a:t>aproximadamente</a:t>
            </a:r>
            <a:r>
              <a:rPr lang="en-US" dirty="0">
                <a:ea typeface="+mn-lt"/>
                <a:cs typeface="+mn-lt"/>
              </a:rPr>
              <a:t> 500 </a:t>
            </a:r>
            <a:r>
              <a:rPr lang="en-US" dirty="0" err="1">
                <a:ea typeface="+mn-lt"/>
                <a:cs typeface="+mn-lt"/>
              </a:rPr>
              <a:t>preguntas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opción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múltiple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así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como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simulaciones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casos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basadas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computadora</a:t>
            </a:r>
            <a:r>
              <a:rPr lang="en-US" dirty="0">
                <a:ea typeface="+mn-lt"/>
                <a:cs typeface="+mn-lt"/>
              </a:rPr>
              <a:t> (CCS) que </a:t>
            </a:r>
            <a:r>
              <a:rPr lang="en-US" dirty="0" err="1">
                <a:ea typeface="+mn-lt"/>
                <a:cs typeface="+mn-lt"/>
              </a:rPr>
              <a:t>evalúan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capacidad</a:t>
            </a:r>
            <a:r>
              <a:rPr lang="en-US" dirty="0">
                <a:ea typeface="+mn-lt"/>
                <a:cs typeface="+mn-lt"/>
              </a:rPr>
              <a:t> para </a:t>
            </a:r>
            <a:r>
              <a:rPr lang="en-US" dirty="0" err="1">
                <a:ea typeface="+mn-lt"/>
                <a:cs typeface="+mn-lt"/>
              </a:rPr>
              <a:t>evaluar</a:t>
            </a:r>
            <a:r>
              <a:rPr lang="en-US" dirty="0">
                <a:ea typeface="+mn-lt"/>
                <a:cs typeface="+mn-lt"/>
              </a:rPr>
              <a:t> la </a:t>
            </a:r>
            <a:r>
              <a:rPr lang="en-US" dirty="0" err="1">
                <a:ea typeface="+mn-lt"/>
                <a:cs typeface="+mn-lt"/>
              </a:rPr>
              <a:t>historia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clínica</a:t>
            </a:r>
            <a:r>
              <a:rPr lang="en-US" dirty="0">
                <a:ea typeface="+mn-lt"/>
                <a:cs typeface="+mn-lt"/>
              </a:rPr>
              <a:t> y la </a:t>
            </a:r>
            <a:r>
              <a:rPr lang="en-US" dirty="0" err="1">
                <a:ea typeface="+mn-lt"/>
                <a:cs typeface="+mn-lt"/>
              </a:rPr>
              <a:t>información</a:t>
            </a:r>
            <a:r>
              <a:rPr lang="en-US" dirty="0">
                <a:ea typeface="+mn-lt"/>
                <a:cs typeface="+mn-lt"/>
              </a:rPr>
              <a:t> del examen </a:t>
            </a:r>
            <a:r>
              <a:rPr lang="en-US" dirty="0" err="1">
                <a:ea typeface="+mn-lt"/>
                <a:cs typeface="+mn-lt"/>
              </a:rPr>
              <a:t>físico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ordenar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pruebas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diagnóstico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seleccionar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terapias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iniciales</a:t>
            </a:r>
            <a:r>
              <a:rPr lang="en-US" dirty="0">
                <a:ea typeface="+mn-lt"/>
                <a:cs typeface="+mn-lt"/>
              </a:rPr>
              <a:t> y </a:t>
            </a:r>
            <a:r>
              <a:rPr lang="en-US" dirty="0" err="1">
                <a:ea typeface="+mn-lt"/>
                <a:cs typeface="+mn-lt"/>
              </a:rPr>
              <a:t>manejar</a:t>
            </a:r>
            <a:r>
              <a:rPr lang="en-US" dirty="0">
                <a:ea typeface="+mn-lt"/>
                <a:cs typeface="+mn-lt"/>
              </a:rPr>
              <a:t> al </a:t>
            </a:r>
            <a:r>
              <a:rPr lang="en-US" dirty="0" err="1">
                <a:ea typeface="+mn-lt"/>
                <a:cs typeface="+mn-lt"/>
              </a:rPr>
              <a:t>paciente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b="1" dirty="0"/>
              <a:t>Primer día</a:t>
            </a:r>
            <a:r>
              <a:rPr lang="en-US" dirty="0"/>
              <a:t> es de </a:t>
            </a:r>
            <a:r>
              <a:rPr lang="en-US" b="1" dirty="0">
                <a:solidFill>
                  <a:srgbClr val="FF0000"/>
                </a:solidFill>
              </a:rPr>
              <a:t>7 horas</a:t>
            </a:r>
            <a:r>
              <a:rPr lang="en-US" dirty="0"/>
              <a:t> que se divide 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1" dirty="0"/>
              <a:t>6 </a:t>
            </a:r>
            <a:r>
              <a:rPr lang="en-US" b="1" dirty="0" err="1"/>
              <a:t>bloques</a:t>
            </a:r>
            <a:r>
              <a:rPr lang="en-US" b="1" dirty="0"/>
              <a:t> de 38-40</a:t>
            </a:r>
            <a:r>
              <a:rPr lang="en-US" dirty="0"/>
              <a:t> </a:t>
            </a:r>
            <a:r>
              <a:rPr lang="en-US" dirty="0" err="1"/>
              <a:t>preguntas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seleccion</a:t>
            </a:r>
            <a:r>
              <a:rPr lang="en-US" dirty="0"/>
              <a:t> </a:t>
            </a:r>
            <a:r>
              <a:rPr lang="en-US" dirty="0" err="1"/>
              <a:t>múltiple</a:t>
            </a:r>
            <a:r>
              <a:rPr lang="en-US" dirty="0"/>
              <a:t>. </a:t>
            </a:r>
            <a:r>
              <a:rPr lang="en-US" b="1" dirty="0"/>
              <a:t>45 </a:t>
            </a:r>
            <a:r>
              <a:rPr lang="en-US" b="1" dirty="0" err="1"/>
              <a:t>minutos</a:t>
            </a:r>
            <a:r>
              <a:rPr lang="en-US" b="1" dirty="0"/>
              <a:t> de </a:t>
            </a:r>
            <a:r>
              <a:rPr lang="en-US" b="1" dirty="0" err="1"/>
              <a:t>receso</a:t>
            </a:r>
            <a:r>
              <a:rPr lang="en-US" dirty="0"/>
              <a:t> y </a:t>
            </a:r>
            <a:r>
              <a:rPr lang="en-US" b="1" dirty="0"/>
              <a:t>15 </a:t>
            </a:r>
            <a:r>
              <a:rPr lang="en-US" b="1" dirty="0" err="1"/>
              <a:t>minutos</a:t>
            </a:r>
            <a:r>
              <a:rPr lang="en-US" b="1" dirty="0"/>
              <a:t> de tutorial</a:t>
            </a:r>
            <a:r>
              <a:rPr lang="en-US" dirty="0"/>
              <a:t>. </a:t>
            </a:r>
          </a:p>
          <a:p>
            <a:r>
              <a:rPr lang="en-US" b="1" dirty="0"/>
              <a:t>Segundo día</a:t>
            </a:r>
            <a:r>
              <a:rPr lang="en-US" dirty="0"/>
              <a:t> es de </a:t>
            </a:r>
            <a:r>
              <a:rPr lang="en-US" b="1" dirty="0">
                <a:solidFill>
                  <a:srgbClr val="FF0000"/>
                </a:solidFill>
              </a:rPr>
              <a:t>9 horas</a:t>
            </a:r>
            <a:r>
              <a:rPr lang="en-US" dirty="0"/>
              <a:t> que se divide </a:t>
            </a:r>
            <a:r>
              <a:rPr lang="en-US" dirty="0" err="1"/>
              <a:t>en</a:t>
            </a:r>
            <a:r>
              <a:rPr lang="en-US" dirty="0"/>
              <a:t> </a:t>
            </a:r>
            <a:r>
              <a:rPr lang="en-US" b="1" dirty="0"/>
              <a:t>5 </a:t>
            </a:r>
            <a:r>
              <a:rPr lang="en-US" b="1" dirty="0" err="1"/>
              <a:t>minutos</a:t>
            </a:r>
            <a:r>
              <a:rPr lang="en-US" b="1" dirty="0"/>
              <a:t> de un tutorial</a:t>
            </a:r>
            <a:r>
              <a:rPr lang="en-US" dirty="0"/>
              <a:t> </a:t>
            </a:r>
            <a:r>
              <a:rPr lang="en-US" dirty="0" err="1"/>
              <a:t>seguido</a:t>
            </a:r>
            <a:r>
              <a:rPr lang="en-US" dirty="0"/>
              <a:t> de</a:t>
            </a:r>
            <a:r>
              <a:rPr lang="en-US" b="1" dirty="0"/>
              <a:t> 180 </a:t>
            </a:r>
            <a:r>
              <a:rPr lang="en-US" b="1" dirty="0" err="1"/>
              <a:t>preguntas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selección</a:t>
            </a:r>
            <a:r>
              <a:rPr lang="en-US" dirty="0"/>
              <a:t> </a:t>
            </a:r>
            <a:r>
              <a:rPr lang="en-US" dirty="0" err="1"/>
              <a:t>múltiple</a:t>
            </a:r>
            <a:r>
              <a:rPr lang="en-US" dirty="0"/>
              <a:t> </a:t>
            </a:r>
            <a:r>
              <a:rPr lang="en-US" dirty="0" err="1"/>
              <a:t>divido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1" dirty="0"/>
              <a:t>6 </a:t>
            </a:r>
            <a:r>
              <a:rPr lang="en-US" b="1" dirty="0" err="1"/>
              <a:t>bloques</a:t>
            </a:r>
            <a:r>
              <a:rPr lang="en-US" b="1" dirty="0"/>
              <a:t> de 30 </a:t>
            </a:r>
            <a:r>
              <a:rPr lang="en-US" b="1" dirty="0" err="1"/>
              <a:t>preguntas</a:t>
            </a:r>
            <a:r>
              <a:rPr lang="en-US" b="1" dirty="0"/>
              <a:t> </a:t>
            </a:r>
            <a:r>
              <a:rPr lang="en-US" b="1" dirty="0" err="1"/>
              <a:t>cada</a:t>
            </a:r>
            <a:r>
              <a:rPr lang="en-US" b="1" dirty="0"/>
              <a:t> </a:t>
            </a:r>
            <a:r>
              <a:rPr lang="en-US" b="1" dirty="0" err="1"/>
              <a:t>uno</a:t>
            </a:r>
            <a:r>
              <a:rPr lang="en-US" dirty="0" err="1"/>
              <a:t>.</a:t>
            </a:r>
            <a:r>
              <a:rPr lang="en-US" dirty="0" err="1">
                <a:ea typeface="+mn-lt"/>
                <a:cs typeface="+mn-lt"/>
              </a:rPr>
              <a:t>También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incluye</a:t>
            </a:r>
            <a:r>
              <a:rPr lang="en-US" dirty="0">
                <a:ea typeface="+mn-lt"/>
                <a:cs typeface="+mn-lt"/>
              </a:rPr>
              <a:t> un</a:t>
            </a:r>
            <a:r>
              <a:rPr lang="en-US" b="1" dirty="0">
                <a:ea typeface="+mn-lt"/>
                <a:cs typeface="+mn-lt"/>
              </a:rPr>
              <a:t> tutorial de CCS de 7 </a:t>
            </a:r>
            <a:r>
              <a:rPr lang="en-US" b="1" dirty="0" err="1">
                <a:ea typeface="+mn-lt"/>
                <a:cs typeface="+mn-lt"/>
              </a:rPr>
              <a:t>minutos</a:t>
            </a:r>
            <a:r>
              <a:rPr lang="en-US" dirty="0">
                <a:ea typeface="+mn-lt"/>
                <a:cs typeface="+mn-lt"/>
              </a:rPr>
              <a:t>. Esto es </a:t>
            </a:r>
            <a:r>
              <a:rPr lang="en-US" dirty="0" err="1">
                <a:ea typeface="+mn-lt"/>
                <a:cs typeface="+mn-lt"/>
              </a:rPr>
              <a:t>seguido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13 </a:t>
            </a:r>
            <a:r>
              <a:rPr lang="en-US" b="1" dirty="0" err="1">
                <a:ea typeface="+mn-lt"/>
                <a:cs typeface="+mn-lt"/>
              </a:rPr>
              <a:t>simulaciones</a:t>
            </a:r>
            <a:r>
              <a:rPr lang="en-US" b="1" dirty="0">
                <a:ea typeface="+mn-lt"/>
                <a:cs typeface="+mn-lt"/>
              </a:rPr>
              <a:t> de </a:t>
            </a:r>
            <a:r>
              <a:rPr lang="en-US" b="1" dirty="0" err="1">
                <a:ea typeface="+mn-lt"/>
                <a:cs typeface="+mn-lt"/>
              </a:rPr>
              <a:t>casos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cada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una</a:t>
            </a:r>
            <a:r>
              <a:rPr lang="en-US" dirty="0">
                <a:ea typeface="+mn-lt"/>
                <a:cs typeface="+mn-lt"/>
              </a:rPr>
              <a:t> de las </a:t>
            </a:r>
            <a:r>
              <a:rPr lang="en-US" dirty="0" err="1">
                <a:ea typeface="+mn-lt"/>
                <a:cs typeface="+mn-lt"/>
              </a:rPr>
              <a:t>cuales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tiene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asignado</a:t>
            </a:r>
            <a:r>
              <a:rPr lang="en-US" dirty="0">
                <a:ea typeface="+mn-lt"/>
                <a:cs typeface="+mn-lt"/>
              </a:rPr>
              <a:t> un </a:t>
            </a:r>
            <a:r>
              <a:rPr lang="en-US" b="1" dirty="0" err="1">
                <a:ea typeface="+mn-lt"/>
                <a:cs typeface="+mn-lt"/>
              </a:rPr>
              <a:t>máximo</a:t>
            </a:r>
            <a:r>
              <a:rPr lang="en-US" b="1" dirty="0">
                <a:ea typeface="+mn-lt"/>
                <a:cs typeface="+mn-lt"/>
              </a:rPr>
              <a:t> de 10 o 20 </a:t>
            </a:r>
            <a:r>
              <a:rPr lang="en-US" b="1" dirty="0" err="1">
                <a:ea typeface="+mn-lt"/>
                <a:cs typeface="+mn-lt"/>
              </a:rPr>
              <a:t>minutos</a:t>
            </a:r>
            <a:r>
              <a:rPr lang="en-US" b="1" dirty="0">
                <a:ea typeface="+mn-lt"/>
                <a:cs typeface="+mn-lt"/>
              </a:rPr>
              <a:t> de </a:t>
            </a:r>
            <a:r>
              <a:rPr lang="en-US" b="1" dirty="0" err="1">
                <a:ea typeface="+mn-lt"/>
                <a:cs typeface="+mn-lt"/>
              </a:rPr>
              <a:t>tiempo</a:t>
            </a:r>
            <a:r>
              <a:rPr lang="en-US" b="1" dirty="0">
                <a:ea typeface="+mn-lt"/>
                <a:cs typeface="+mn-lt"/>
              </a:rPr>
              <a:t> real</a:t>
            </a:r>
            <a:r>
              <a:rPr lang="en-US" dirty="0">
                <a:ea typeface="+mn-lt"/>
                <a:cs typeface="+mn-lt"/>
              </a:rPr>
              <a:t>. Un </a:t>
            </a:r>
            <a:r>
              <a:rPr lang="en-US" dirty="0" err="1">
                <a:ea typeface="+mn-lt"/>
                <a:cs typeface="+mn-lt"/>
              </a:rPr>
              <a:t>mínimo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b="1" dirty="0">
                <a:ea typeface="+mn-lt"/>
                <a:cs typeface="+mn-lt"/>
              </a:rPr>
              <a:t>45 </a:t>
            </a:r>
            <a:r>
              <a:rPr lang="en-US" b="1" dirty="0" err="1">
                <a:ea typeface="+mn-lt"/>
                <a:cs typeface="+mn-lt"/>
              </a:rPr>
              <a:t>minutos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está</a:t>
            </a:r>
            <a:r>
              <a:rPr lang="en-US" dirty="0">
                <a:ea typeface="+mn-lt"/>
                <a:cs typeface="+mn-lt"/>
              </a:rPr>
              <a:t> disponible para </a:t>
            </a:r>
            <a:r>
              <a:rPr lang="en-US" dirty="0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tiempo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descanso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Nota minima de 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pase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 es de 198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F1291-56EB-4A7B-A198-1D91F9ECC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784" y="2353548"/>
            <a:ext cx="2334946" cy="718265"/>
          </a:xfrm>
        </p:spPr>
        <p:txBody>
          <a:bodyPr/>
          <a:lstStyle/>
          <a:p>
            <a:r>
              <a:rPr lang="en-US" b="1" dirty="0" err="1">
                <a:latin typeface="Rockwell"/>
              </a:rPr>
              <a:t>Usmle</a:t>
            </a:r>
            <a:r>
              <a:rPr lang="en-US" b="1" dirty="0">
                <a:latin typeface="Rockwell"/>
              </a:rPr>
              <a:t> step 2 ck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84E21C-7534-4FB5-9709-F7D1A11034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38858" y="3344014"/>
            <a:ext cx="2023706" cy="804124"/>
          </a:xfrm>
        </p:spPr>
        <p:txBody>
          <a:bodyPr/>
          <a:lstStyle/>
          <a:p>
            <a:pPr algn="l"/>
            <a:r>
              <a:rPr lang="en-US" b="1" dirty="0" err="1">
                <a:latin typeface="Rockwell"/>
              </a:rPr>
              <a:t>Ocupational</a:t>
            </a:r>
            <a:r>
              <a:rPr lang="en-US" b="1" dirty="0">
                <a:latin typeface="Rockwell"/>
              </a:rPr>
              <a:t> </a:t>
            </a:r>
            <a:r>
              <a:rPr lang="en-US" b="1" dirty="0" err="1">
                <a:latin typeface="Rockwell"/>
              </a:rPr>
              <a:t>englIsh</a:t>
            </a:r>
            <a:r>
              <a:rPr lang="en-US" b="1" dirty="0">
                <a:latin typeface="Rockwell"/>
              </a:rPr>
              <a:t> test (OET)</a:t>
            </a:r>
            <a:endParaRPr lang="en-US" b="1">
              <a:latin typeface="Rockwel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594564-4FC6-401A-8586-44735EE819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87450" y="4763776"/>
            <a:ext cx="2141764" cy="514350"/>
          </a:xfrm>
        </p:spPr>
        <p:txBody>
          <a:bodyPr/>
          <a:lstStyle/>
          <a:p>
            <a:r>
              <a:rPr lang="en-US" b="1" dirty="0" err="1">
                <a:latin typeface="Rockwell"/>
              </a:rPr>
              <a:t>Usmle</a:t>
            </a:r>
            <a:r>
              <a:rPr lang="en-US" b="1" dirty="0">
                <a:latin typeface="Rockwell"/>
              </a:rPr>
              <a:t> STEP 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EB25CA-DA83-483D-AF83-0001BDF2DE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29816" y="896874"/>
            <a:ext cx="5539095" cy="1161094"/>
          </a:xfrm>
        </p:spPr>
        <p:txBody>
          <a:bodyPr>
            <a:normAutofit/>
          </a:bodyPr>
          <a:lstStyle/>
          <a:p>
            <a:r>
              <a:rPr lang="en-US" dirty="0"/>
              <a:t>Es un examen </a:t>
            </a:r>
            <a:r>
              <a:rPr lang="en-US" dirty="0" err="1"/>
              <a:t>completamente</a:t>
            </a:r>
            <a:r>
              <a:rPr lang="en-US" dirty="0"/>
              <a:t> de </a:t>
            </a:r>
            <a:r>
              <a:rPr lang="en-US" b="1" dirty="0" err="1"/>
              <a:t>ciencias</a:t>
            </a:r>
            <a:r>
              <a:rPr lang="en-US" b="1" dirty="0"/>
              <a:t> </a:t>
            </a:r>
            <a:r>
              <a:rPr lang="en-US" b="1" dirty="0" err="1"/>
              <a:t>basicas</a:t>
            </a:r>
            <a:r>
              <a:rPr lang="en-US" dirty="0"/>
              <a:t> de </a:t>
            </a:r>
            <a:r>
              <a:rPr lang="en-US" b="1" dirty="0"/>
              <a:t>8 horas</a:t>
            </a:r>
            <a:r>
              <a:rPr lang="en-US" dirty="0"/>
              <a:t> de </a:t>
            </a:r>
            <a:r>
              <a:rPr lang="en-US" dirty="0" err="1"/>
              <a:t>duración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cual</a:t>
            </a:r>
            <a:r>
              <a:rPr lang="en-US" dirty="0"/>
              <a:t> se </a:t>
            </a:r>
            <a:r>
              <a:rPr lang="en-US" dirty="0" err="1"/>
              <a:t>distribuye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1" dirty="0"/>
              <a:t>7 </a:t>
            </a:r>
            <a:r>
              <a:rPr lang="en-US" b="1" dirty="0" err="1"/>
              <a:t>bloques</a:t>
            </a:r>
            <a:r>
              <a:rPr lang="en-US" dirty="0"/>
              <a:t> de </a:t>
            </a:r>
            <a:r>
              <a:rPr lang="en-US" b="1" dirty="0"/>
              <a:t>40 </a:t>
            </a:r>
            <a:r>
              <a:rPr lang="en-US" b="1" dirty="0" err="1"/>
              <a:t>preguntas</a:t>
            </a:r>
            <a:r>
              <a:rPr lang="en-US" dirty="0"/>
              <a:t> de </a:t>
            </a:r>
            <a:r>
              <a:rPr lang="en-US" dirty="0" err="1"/>
              <a:t>selección</a:t>
            </a:r>
            <a:r>
              <a:rPr lang="en-US" dirty="0"/>
              <a:t> multiple, con un </a:t>
            </a: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b="1" dirty="0" err="1"/>
              <a:t>una</a:t>
            </a:r>
            <a:r>
              <a:rPr lang="en-US" b="1" dirty="0"/>
              <a:t> hora</a:t>
            </a:r>
            <a:r>
              <a:rPr lang="en-US" dirty="0"/>
              <a:t> 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bloque</a:t>
            </a:r>
            <a:r>
              <a:rPr lang="en-US" dirty="0"/>
              <a:t>. </a:t>
            </a:r>
            <a:r>
              <a:rPr lang="en-US" b="1" dirty="0"/>
              <a:t>45 </a:t>
            </a:r>
            <a:r>
              <a:rPr lang="en-US" b="1" dirty="0" err="1"/>
              <a:t>minutos</a:t>
            </a:r>
            <a:r>
              <a:rPr lang="en-US" b="1" dirty="0"/>
              <a:t> de </a:t>
            </a:r>
            <a:r>
              <a:rPr lang="en-US" b="1" dirty="0" err="1"/>
              <a:t>receso</a:t>
            </a:r>
            <a:r>
              <a:rPr lang="en-US" dirty="0"/>
              <a:t> y </a:t>
            </a:r>
            <a:r>
              <a:rPr lang="en-US" b="1" dirty="0"/>
              <a:t>15 </a:t>
            </a:r>
            <a:r>
              <a:rPr lang="en-US" b="1" dirty="0" err="1"/>
              <a:t>minutos</a:t>
            </a:r>
            <a:r>
              <a:rPr lang="en-US" b="1" dirty="0"/>
              <a:t> de un tutorial</a:t>
            </a:r>
            <a:r>
              <a:rPr lang="en-US" dirty="0"/>
              <a:t>. </a:t>
            </a:r>
            <a:r>
              <a:rPr lang="en-US" b="1" dirty="0">
                <a:solidFill>
                  <a:srgbClr val="FF0000"/>
                </a:solidFill>
              </a:rPr>
              <a:t>Es un examen Pass or Fail sin valor </a:t>
            </a:r>
            <a:r>
              <a:rPr lang="en-US" b="1" dirty="0" err="1">
                <a:solidFill>
                  <a:srgbClr val="FF0000"/>
                </a:solidFill>
              </a:rPr>
              <a:t>numérico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desde</a:t>
            </a:r>
            <a:r>
              <a:rPr lang="en-US" b="1" dirty="0">
                <a:solidFill>
                  <a:srgbClr val="FF0000"/>
                </a:solidFill>
              </a:rPr>
              <a:t> </a:t>
            </a:r>
            <a:r>
              <a:rPr lang="en-US" b="1" dirty="0" err="1">
                <a:solidFill>
                  <a:srgbClr val="FF0000"/>
                </a:solidFill>
              </a:rPr>
              <a:t>enero</a:t>
            </a:r>
            <a:r>
              <a:rPr lang="en-US" b="1" dirty="0">
                <a:solidFill>
                  <a:srgbClr val="FF0000"/>
                </a:solidFill>
              </a:rPr>
              <a:t> del 2022</a:t>
            </a:r>
            <a:r>
              <a:rPr lang="en-US" dirty="0"/>
              <a:t>. 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6CE8C6-E12D-4A0D-8553-7FFA31941D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25042" y="2060085"/>
            <a:ext cx="5732278" cy="101084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Es un examen </a:t>
            </a:r>
            <a:r>
              <a:rPr lang="en-US" dirty="0" err="1"/>
              <a:t>basado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ciencias</a:t>
            </a:r>
            <a:r>
              <a:rPr lang="en-US" b="1" dirty="0"/>
              <a:t> </a:t>
            </a:r>
            <a:r>
              <a:rPr lang="en-US" b="1" dirty="0" err="1"/>
              <a:t>clínicas</a:t>
            </a:r>
            <a:r>
              <a:rPr lang="en-US" dirty="0"/>
              <a:t> de </a:t>
            </a:r>
            <a:r>
              <a:rPr lang="en-US" b="1" dirty="0"/>
              <a:t>9 horas</a:t>
            </a:r>
            <a:r>
              <a:rPr lang="en-US" dirty="0"/>
              <a:t> de </a:t>
            </a:r>
            <a:r>
              <a:rPr lang="en-US" dirty="0" err="1"/>
              <a:t>duración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cual</a:t>
            </a:r>
            <a:r>
              <a:rPr lang="en-US" dirty="0"/>
              <a:t> se </a:t>
            </a:r>
            <a:r>
              <a:rPr lang="en-US" dirty="0" err="1"/>
              <a:t>distribuye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b="1" dirty="0"/>
              <a:t> 8 </a:t>
            </a:r>
            <a:r>
              <a:rPr lang="en-US" b="1" dirty="0" err="1"/>
              <a:t>bloques</a:t>
            </a:r>
            <a:r>
              <a:rPr lang="en-US" dirty="0"/>
              <a:t> 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numero</a:t>
            </a:r>
            <a:r>
              <a:rPr lang="en-US" dirty="0"/>
              <a:t> de </a:t>
            </a:r>
            <a:r>
              <a:rPr lang="en-US" dirty="0" err="1"/>
              <a:t>preguntas</a:t>
            </a:r>
            <a:r>
              <a:rPr lang="en-US" dirty="0"/>
              <a:t> </a:t>
            </a:r>
            <a:r>
              <a:rPr lang="en-US" dirty="0" err="1"/>
              <a:t>varian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no </a:t>
            </a:r>
            <a:r>
              <a:rPr lang="en-US" dirty="0" err="1"/>
              <a:t>exceden</a:t>
            </a:r>
            <a:r>
              <a:rPr lang="en-US" dirty="0"/>
              <a:t> las </a:t>
            </a:r>
            <a:r>
              <a:rPr lang="en-US" b="1" dirty="0"/>
              <a:t>40 </a:t>
            </a:r>
            <a:r>
              <a:rPr lang="en-US" b="1" dirty="0" err="1"/>
              <a:t>preguntas</a:t>
            </a:r>
            <a:r>
              <a:rPr lang="en-US" dirty="0"/>
              <a:t> 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selección</a:t>
            </a:r>
            <a:r>
              <a:rPr lang="en-US" dirty="0"/>
              <a:t> </a:t>
            </a:r>
            <a:r>
              <a:rPr lang="en-US" dirty="0" err="1"/>
              <a:t>múltiple</a:t>
            </a:r>
            <a:r>
              <a:rPr lang="en-US" dirty="0"/>
              <a:t> 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bloque</a:t>
            </a:r>
            <a:r>
              <a:rPr lang="en-US" dirty="0"/>
              <a:t>. </a:t>
            </a:r>
            <a:r>
              <a:rPr lang="en-US" dirty="0" err="1"/>
              <a:t>También</a:t>
            </a:r>
            <a:r>
              <a:rPr lang="en-US" dirty="0"/>
              <a:t> es de </a:t>
            </a:r>
            <a:r>
              <a:rPr lang="en-US" dirty="0" err="1"/>
              <a:t>selección</a:t>
            </a:r>
            <a:r>
              <a:rPr lang="en-US" dirty="0"/>
              <a:t> multiple con un</a:t>
            </a:r>
            <a:r>
              <a:rPr lang="en-US" b="1" dirty="0"/>
              <a:t> </a:t>
            </a:r>
            <a:r>
              <a:rPr lang="en-US" b="1" dirty="0" err="1"/>
              <a:t>tiempo</a:t>
            </a:r>
            <a:r>
              <a:rPr lang="en-US" b="1" dirty="0"/>
              <a:t> de </a:t>
            </a:r>
            <a:r>
              <a:rPr lang="en-US" b="1" dirty="0" err="1"/>
              <a:t>receso</a:t>
            </a:r>
            <a:r>
              <a:rPr lang="en-US" b="1" dirty="0"/>
              <a:t> de 45 </a:t>
            </a:r>
            <a:r>
              <a:rPr lang="en-US" b="1" dirty="0" err="1"/>
              <a:t>minutos</a:t>
            </a:r>
            <a:r>
              <a:rPr lang="en-US" dirty="0"/>
              <a:t> y </a:t>
            </a:r>
            <a:r>
              <a:rPr lang="en-US" b="1" dirty="0"/>
              <a:t>15 </a:t>
            </a:r>
            <a:r>
              <a:rPr lang="en-US" b="1" dirty="0" err="1"/>
              <a:t>minutos</a:t>
            </a:r>
            <a:r>
              <a:rPr lang="en-US" b="1" dirty="0"/>
              <a:t> de un tutorial</a:t>
            </a:r>
            <a:r>
              <a:rPr lang="en-US" dirty="0"/>
              <a:t>. </a:t>
            </a:r>
            <a:r>
              <a:rPr lang="en-US" b="1" dirty="0">
                <a:solidFill>
                  <a:srgbClr val="FF0000"/>
                </a:solidFill>
              </a:rPr>
              <a:t>Nota minima de </a:t>
            </a:r>
            <a:r>
              <a:rPr lang="en-US" b="1" dirty="0" err="1">
                <a:solidFill>
                  <a:srgbClr val="FF0000"/>
                </a:solidFill>
              </a:rPr>
              <a:t>pase</a:t>
            </a:r>
            <a:r>
              <a:rPr lang="en-US" b="1" dirty="0">
                <a:solidFill>
                  <a:srgbClr val="FF0000"/>
                </a:solidFill>
              </a:rPr>
              <a:t> se 209</a:t>
            </a:r>
            <a:r>
              <a:rPr lang="en-US" dirty="0"/>
              <a:t>. 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C7D5285-85DF-4331-A6FA-1AE847CA47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19360" y="3154379"/>
            <a:ext cx="5893264" cy="127433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Es un examen que </a:t>
            </a:r>
            <a:r>
              <a:rPr lang="en-US" dirty="0" err="1"/>
              <a:t>evalúa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 </a:t>
            </a:r>
            <a:r>
              <a:rPr lang="en-US" dirty="0" err="1"/>
              <a:t>conocimientos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idioma</a:t>
            </a:r>
            <a:r>
              <a:rPr lang="en-US" dirty="0"/>
              <a:t> ingles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escenario</a:t>
            </a:r>
            <a:r>
              <a:rPr lang="en-US" dirty="0"/>
              <a:t> </a:t>
            </a:r>
            <a:r>
              <a:rPr lang="en-US" dirty="0" err="1"/>
              <a:t>hospitalario</a:t>
            </a:r>
            <a:r>
              <a:rPr lang="en-US" dirty="0"/>
              <a:t> o </a:t>
            </a:r>
            <a:r>
              <a:rPr lang="en-US" dirty="0" err="1"/>
              <a:t>relacionado</a:t>
            </a:r>
            <a:r>
              <a:rPr lang="en-US" dirty="0"/>
              <a:t> con la </a:t>
            </a:r>
            <a:r>
              <a:rPr lang="en-US" dirty="0" err="1"/>
              <a:t>salud</a:t>
            </a:r>
            <a:r>
              <a:rPr lang="en-US" dirty="0"/>
              <a:t>. Consta de </a:t>
            </a:r>
            <a:r>
              <a:rPr lang="en-US" b="1" dirty="0"/>
              <a:t>dos días</a:t>
            </a:r>
            <a:r>
              <a:rPr lang="en-US" dirty="0"/>
              <a:t>, 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b="1" dirty="0"/>
              <a:t>primer día</a:t>
            </a:r>
            <a:r>
              <a:rPr lang="en-US" dirty="0"/>
              <a:t> se </a:t>
            </a:r>
            <a:r>
              <a:rPr lang="en-US" dirty="0" err="1"/>
              <a:t>valora</a:t>
            </a:r>
            <a:r>
              <a:rPr lang="en-US" dirty="0"/>
              <a:t> la </a:t>
            </a:r>
            <a:r>
              <a:rPr lang="en-US" dirty="0" err="1"/>
              <a:t>parte</a:t>
            </a:r>
            <a:r>
              <a:rPr lang="en-US" dirty="0"/>
              <a:t> de</a:t>
            </a:r>
            <a:r>
              <a:rPr lang="en-US" b="1" dirty="0"/>
              <a:t> Listening, Reading, and Writing</a:t>
            </a:r>
            <a:r>
              <a:rPr lang="en-US" dirty="0"/>
              <a:t>, con un total de </a:t>
            </a:r>
            <a:r>
              <a:rPr lang="en-US" b="1" dirty="0"/>
              <a:t>3 horas</a:t>
            </a:r>
            <a:r>
              <a:rPr lang="en-US" dirty="0"/>
              <a:t>. El </a:t>
            </a:r>
            <a:r>
              <a:rPr lang="en-US" b="1" dirty="0" err="1"/>
              <a:t>segundo</a:t>
            </a:r>
            <a:r>
              <a:rPr lang="en-US" b="1" dirty="0"/>
              <a:t> </a:t>
            </a:r>
            <a:r>
              <a:rPr lang="en-US" b="1" dirty="0" err="1"/>
              <a:t>dia</a:t>
            </a:r>
            <a:r>
              <a:rPr lang="en-US" dirty="0"/>
              <a:t> se </a:t>
            </a:r>
            <a:r>
              <a:rPr lang="en-US" dirty="0" err="1"/>
              <a:t>valora</a:t>
            </a:r>
            <a:r>
              <a:rPr lang="en-US" dirty="0"/>
              <a:t> la </a:t>
            </a:r>
            <a:r>
              <a:rPr lang="en-US" dirty="0" err="1"/>
              <a:t>parte</a:t>
            </a:r>
            <a:r>
              <a:rPr lang="en-US" dirty="0"/>
              <a:t> del </a:t>
            </a:r>
            <a:r>
              <a:rPr lang="en-US" b="1" dirty="0"/>
              <a:t>Speaking</a:t>
            </a:r>
            <a:r>
              <a:rPr lang="en-US" dirty="0"/>
              <a:t> con un total de </a:t>
            </a:r>
            <a:r>
              <a:rPr lang="en-US" b="1" dirty="0"/>
              <a:t>20 </a:t>
            </a:r>
            <a:r>
              <a:rPr lang="en-US" b="1" dirty="0" err="1"/>
              <a:t>minutos</a:t>
            </a:r>
            <a:r>
              <a:rPr lang="en-US" dirty="0"/>
              <a:t>. El </a:t>
            </a:r>
            <a:r>
              <a:rPr lang="en-US" dirty="0" err="1"/>
              <a:t>puntaje</a:t>
            </a:r>
            <a:r>
              <a:rPr lang="en-US" dirty="0"/>
              <a:t> </a:t>
            </a:r>
            <a:r>
              <a:rPr lang="en-US" dirty="0" err="1"/>
              <a:t>minimo</a:t>
            </a:r>
            <a:r>
              <a:rPr lang="en-US" dirty="0"/>
              <a:t> para que </a:t>
            </a:r>
            <a:r>
              <a:rPr lang="en-US" dirty="0" err="1"/>
              <a:t>el</a:t>
            </a:r>
            <a:r>
              <a:rPr lang="en-US" dirty="0"/>
              <a:t> ECFMG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certifiado</a:t>
            </a:r>
            <a:r>
              <a:rPr lang="en-US" dirty="0"/>
              <a:t> es de </a:t>
            </a:r>
            <a:r>
              <a:rPr lang="en-US" b="1" dirty="0">
                <a:solidFill>
                  <a:srgbClr val="FF0000"/>
                </a:solidFill>
              </a:rPr>
              <a:t>350</a:t>
            </a:r>
            <a:r>
              <a:rPr lang="en-US" dirty="0"/>
              <a:t>  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Reading, Listening, and Speaking. En la </a:t>
            </a:r>
            <a:r>
              <a:rPr lang="en-US" dirty="0" err="1"/>
              <a:t>parte</a:t>
            </a:r>
            <a:r>
              <a:rPr lang="en-US" dirty="0"/>
              <a:t> del writing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puntaje</a:t>
            </a:r>
            <a:r>
              <a:rPr lang="en-US" dirty="0"/>
              <a:t> </a:t>
            </a:r>
            <a:r>
              <a:rPr lang="en-US" dirty="0" err="1"/>
              <a:t>minimo</a:t>
            </a:r>
            <a:r>
              <a:rPr lang="en-US" dirty="0"/>
              <a:t> es </a:t>
            </a:r>
            <a:r>
              <a:rPr lang="en-US" b="1" dirty="0">
                <a:solidFill>
                  <a:srgbClr val="FF0000"/>
                </a:solidFill>
              </a:rPr>
              <a:t>300. </a:t>
            </a:r>
            <a:endParaRPr lang="en-US" dirty="0"/>
          </a:p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3984D70-BD95-4E1F-9725-902B5D74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94339" y="6431477"/>
            <a:ext cx="542925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F0FADBD5-1787-2C57-0949-24B6FCD9B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1609" y="89560"/>
            <a:ext cx="2944508" cy="714576"/>
          </a:xfrm>
        </p:spPr>
        <p:txBody>
          <a:bodyPr>
            <a:normAutofit/>
          </a:bodyPr>
          <a:lstStyle/>
          <a:p>
            <a:pPr algn="ctr"/>
            <a:r>
              <a:rPr lang="en-US" err="1">
                <a:latin typeface="Rockwell"/>
              </a:rPr>
              <a:t>Usmle</a:t>
            </a:r>
            <a:r>
              <a:rPr lang="en-US">
                <a:latin typeface="Rockwell"/>
              </a:rPr>
              <a:t> Steps</a:t>
            </a:r>
            <a:r>
              <a:rPr lang="en-US"/>
              <a:t> 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E447AD2-22A1-3F48-6329-C2E62E546196}"/>
              </a:ext>
            </a:extLst>
          </p:cNvPr>
          <p:cNvSpPr/>
          <p:nvPr/>
        </p:nvSpPr>
        <p:spPr>
          <a:xfrm>
            <a:off x="47222" y="5342499"/>
            <a:ext cx="4464675" cy="1449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US" sz="1400" b="1" dirty="0">
              <a:solidFill>
                <a:srgbClr val="FF0000"/>
              </a:solidFill>
            </a:endParaRPr>
          </a:p>
          <a:p>
            <a:endParaRPr lang="en-US" sz="1400" b="1" dirty="0">
              <a:solidFill>
                <a:srgbClr val="FF0000"/>
              </a:solidFill>
            </a:endParaRPr>
          </a:p>
          <a:p>
            <a:r>
              <a:rPr lang="en-US" sz="1400" b="1" dirty="0" err="1">
                <a:solidFill>
                  <a:srgbClr val="FF0000"/>
                </a:solidFill>
              </a:rPr>
              <a:t>Nota</a:t>
            </a:r>
            <a:r>
              <a:rPr lang="en-US" sz="1400" dirty="0">
                <a:solidFill>
                  <a:srgbClr val="000000"/>
                </a:solidFill>
              </a:rPr>
              <a:t>: tanto para </a:t>
            </a:r>
            <a:r>
              <a:rPr lang="en-US" sz="1400" dirty="0" err="1">
                <a:solidFill>
                  <a:srgbClr val="000000"/>
                </a:solidFill>
              </a:rPr>
              <a:t>el</a:t>
            </a:r>
            <a:r>
              <a:rPr lang="en-US" sz="1400" dirty="0">
                <a:solidFill>
                  <a:srgbClr val="000000"/>
                </a:solidFill>
              </a:rPr>
              <a:t> Step 1, 2CK y 3 </a:t>
            </a:r>
            <a:r>
              <a:rPr lang="en-US" sz="1400" dirty="0" err="1">
                <a:solidFill>
                  <a:srgbClr val="000000"/>
                </a:solidFill>
              </a:rPr>
              <a:t>tienen</a:t>
            </a:r>
            <a:r>
              <a:rPr lang="en-US" sz="1400" dirty="0">
                <a:solidFill>
                  <a:srgbClr val="000000"/>
                </a:solidFill>
              </a:rPr>
              <a:t> un </a:t>
            </a:r>
            <a:r>
              <a:rPr lang="en-US" sz="1400" dirty="0" err="1">
                <a:solidFill>
                  <a:srgbClr val="000000"/>
                </a:solidFill>
              </a:rPr>
              <a:t>maximo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b="1" dirty="0">
                <a:solidFill>
                  <a:srgbClr val="000000"/>
                </a:solidFill>
              </a:rPr>
              <a:t>3 </a:t>
            </a:r>
            <a:r>
              <a:rPr lang="en-US" sz="1400" b="1" dirty="0" err="1">
                <a:solidFill>
                  <a:srgbClr val="000000"/>
                </a:solidFill>
              </a:rPr>
              <a:t>intentos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  <a:endParaRPr lang="en-US"/>
          </a:p>
          <a:p>
            <a:r>
              <a:rPr lang="en-US" sz="1400" dirty="0">
                <a:solidFill>
                  <a:srgbClr val="000000"/>
                </a:solidFill>
              </a:rPr>
              <a:t>El OET se </a:t>
            </a:r>
            <a:r>
              <a:rPr lang="en-US" sz="1400" dirty="0" err="1">
                <a:solidFill>
                  <a:srgbClr val="000000"/>
                </a:solidFill>
              </a:rPr>
              <a:t>puede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tomar</a:t>
            </a:r>
            <a:r>
              <a:rPr lang="en-US" sz="1400" dirty="0">
                <a:solidFill>
                  <a:srgbClr val="000000"/>
                </a:solidFill>
              </a:rPr>
              <a:t> las </a:t>
            </a:r>
            <a:r>
              <a:rPr lang="en-US" sz="1400" dirty="0" err="1">
                <a:solidFill>
                  <a:srgbClr val="000000"/>
                </a:solidFill>
              </a:rPr>
              <a:t>veces</a:t>
            </a:r>
            <a:r>
              <a:rPr lang="en-US" sz="1400" dirty="0">
                <a:solidFill>
                  <a:srgbClr val="000000"/>
                </a:solidFill>
              </a:rPr>
              <a:t> que </a:t>
            </a:r>
            <a:r>
              <a:rPr lang="en-US" sz="1400" dirty="0" err="1">
                <a:solidFill>
                  <a:srgbClr val="000000"/>
                </a:solidFill>
              </a:rPr>
              <a:t>sean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necesarias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</a:p>
          <a:p>
            <a:pPr marL="285750" indent="-285750">
              <a:buFont typeface="Wingdings"/>
              <a:buChar char="v"/>
            </a:pPr>
            <a:r>
              <a:rPr lang="en-US" sz="1400" dirty="0">
                <a:solidFill>
                  <a:srgbClr val="000000"/>
                </a:solidFill>
              </a:rPr>
              <a:t>Step 1 y Step 2 Ck se </a:t>
            </a:r>
            <a:r>
              <a:rPr lang="en-US" sz="1400" dirty="0" err="1">
                <a:solidFill>
                  <a:srgbClr val="000000"/>
                </a:solidFill>
              </a:rPr>
              <a:t>pueden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tomar</a:t>
            </a:r>
            <a:r>
              <a:rPr lang="en-US" sz="1400" dirty="0">
                <a:solidFill>
                  <a:srgbClr val="000000"/>
                </a:solidFill>
              </a:rPr>
              <a:t> </a:t>
            </a:r>
            <a:r>
              <a:rPr lang="en-US" sz="1400" dirty="0" err="1">
                <a:solidFill>
                  <a:srgbClr val="000000"/>
                </a:solidFill>
              </a:rPr>
              <a:t>fuera</a:t>
            </a:r>
            <a:r>
              <a:rPr lang="en-US" sz="1400" dirty="0">
                <a:solidFill>
                  <a:srgbClr val="000000"/>
                </a:solidFill>
              </a:rPr>
              <a:t> de USA</a:t>
            </a:r>
          </a:p>
          <a:p>
            <a:pPr marL="285750" indent="-285750">
              <a:buFont typeface="Wingdings"/>
              <a:buChar char="v"/>
            </a:pPr>
            <a:r>
              <a:rPr lang="en-US" sz="1400" dirty="0">
                <a:solidFill>
                  <a:srgbClr val="000000"/>
                </a:solidFill>
              </a:rPr>
              <a:t>OET se </a:t>
            </a:r>
            <a:r>
              <a:rPr lang="en-US" sz="1400" dirty="0" err="1">
                <a:solidFill>
                  <a:srgbClr val="000000"/>
                </a:solidFill>
              </a:rPr>
              <a:t>puede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tomar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desde</a:t>
            </a:r>
            <a:r>
              <a:rPr lang="en-US" sz="1400" dirty="0">
                <a:solidFill>
                  <a:srgbClr val="000000"/>
                </a:solidFill>
              </a:rPr>
              <a:t> </a:t>
            </a:r>
            <a:r>
              <a:rPr lang="en-US" sz="1400" dirty="0" err="1">
                <a:solidFill>
                  <a:srgbClr val="000000"/>
                </a:solidFill>
              </a:rPr>
              <a:t>el</a:t>
            </a:r>
            <a:r>
              <a:rPr lang="en-US" sz="1400" dirty="0">
                <a:solidFill>
                  <a:srgbClr val="000000"/>
                </a:solidFill>
              </a:rPr>
              <a:t> </a:t>
            </a:r>
            <a:r>
              <a:rPr lang="en-US" sz="1400" dirty="0" err="1">
                <a:solidFill>
                  <a:srgbClr val="000000"/>
                </a:solidFill>
              </a:rPr>
              <a:t>hogar</a:t>
            </a:r>
            <a:r>
              <a:rPr lang="en-US" sz="1400" dirty="0">
                <a:solidFill>
                  <a:srgbClr val="000000"/>
                </a:solidFill>
              </a:rPr>
              <a:t> </a:t>
            </a:r>
          </a:p>
          <a:p>
            <a:pPr marL="285750" indent="-285750">
              <a:buFont typeface="Wingdings"/>
              <a:buChar char="v"/>
            </a:pPr>
            <a:r>
              <a:rPr lang="en-US" sz="1400" dirty="0">
                <a:solidFill>
                  <a:srgbClr val="000000"/>
                </a:solidFill>
              </a:rPr>
              <a:t>Step 3 </a:t>
            </a:r>
            <a:r>
              <a:rPr lang="en-US" sz="1400" dirty="0" err="1">
                <a:solidFill>
                  <a:srgbClr val="000000"/>
                </a:solidFill>
              </a:rPr>
              <a:t>solamente</a:t>
            </a:r>
            <a:r>
              <a:rPr lang="en-US" sz="1400" dirty="0">
                <a:solidFill>
                  <a:srgbClr val="000000"/>
                </a:solidFill>
              </a:rPr>
              <a:t> se </a:t>
            </a:r>
            <a:r>
              <a:rPr lang="en-US" sz="1400" dirty="0" err="1">
                <a:solidFill>
                  <a:srgbClr val="000000"/>
                </a:solidFill>
              </a:rPr>
              <a:t>tomar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en</a:t>
            </a:r>
            <a:r>
              <a:rPr lang="en-US" sz="1400" dirty="0">
                <a:solidFill>
                  <a:srgbClr val="000000"/>
                </a:solidFill>
              </a:rPr>
              <a:t> USA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56168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BAD1FFF-8B97-4CD1-85E7-B7738EAD2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2032" y="2530794"/>
            <a:ext cx="2123743" cy="343061"/>
          </a:xfrm>
        </p:spPr>
        <p:txBody>
          <a:bodyPr/>
          <a:lstStyle/>
          <a:p>
            <a:r>
              <a:rPr lang="en-US" b="1">
                <a:latin typeface="Rockwell"/>
              </a:rPr>
              <a:t>Step 1</a:t>
            </a:r>
            <a:endParaRPr lang="en-US" b="1" dirty="0">
              <a:latin typeface="Rockwell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10C8C8C1-99D8-4034-A628-DECEB703BA1D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2652953" y="2514586"/>
            <a:ext cx="2135755" cy="343061"/>
          </a:xfrm>
        </p:spPr>
        <p:txBody>
          <a:bodyPr/>
          <a:lstStyle/>
          <a:p>
            <a:r>
              <a:rPr lang="en-US" b="1">
                <a:latin typeface="Rockwell"/>
              </a:rPr>
              <a:t>Step 2 CK 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08CA58D6-00FD-4D81-A0F6-215C4D558912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040643" y="2586665"/>
            <a:ext cx="1402933" cy="332764"/>
          </a:xfrm>
        </p:spPr>
        <p:txBody>
          <a:bodyPr/>
          <a:lstStyle/>
          <a:p>
            <a:r>
              <a:rPr lang="en-US" b="1">
                <a:latin typeface="Rockwell"/>
              </a:rPr>
              <a:t>OET​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60D37431-6A3A-47F6-A367-B5ADCF66AE37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983363" y="2448416"/>
            <a:ext cx="2123742" cy="343061"/>
          </a:xfrm>
        </p:spPr>
        <p:txBody>
          <a:bodyPr/>
          <a:lstStyle/>
          <a:p>
            <a:r>
              <a:rPr lang="en-US" b="1">
                <a:latin typeface="Rockwell"/>
              </a:rPr>
              <a:t>Step 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68410-BE8A-4C98-9C72-20D0A2A6A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B3D09047-8480-1582-E18B-7D6B3A09E28B}"/>
              </a:ext>
            </a:extLst>
          </p:cNvPr>
          <p:cNvSpPr txBox="1">
            <a:spLocks/>
          </p:cNvSpPr>
          <p:nvPr/>
        </p:nvSpPr>
        <p:spPr>
          <a:xfrm>
            <a:off x="7653432" y="2405167"/>
            <a:ext cx="2123743" cy="6004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latin typeface="Rockwell"/>
              </a:rPr>
              <a:t>ECFMG Certification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926EC3D-20CA-BB00-4C5E-2383E230234B}"/>
              </a:ext>
            </a:extLst>
          </p:cNvPr>
          <p:cNvSpPr/>
          <p:nvPr/>
        </p:nvSpPr>
        <p:spPr>
          <a:xfrm>
            <a:off x="1899768" y="2445278"/>
            <a:ext cx="978243" cy="4839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6AAB3C56-3AF1-615A-F610-26E9B82990D2}"/>
              </a:ext>
            </a:extLst>
          </p:cNvPr>
          <p:cNvSpPr/>
          <p:nvPr/>
        </p:nvSpPr>
        <p:spPr>
          <a:xfrm>
            <a:off x="4430329" y="2463299"/>
            <a:ext cx="978243" cy="4839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B785D90D-CDB8-23E3-C293-EA0FC62AB696}"/>
              </a:ext>
            </a:extLst>
          </p:cNvPr>
          <p:cNvSpPr/>
          <p:nvPr/>
        </p:nvSpPr>
        <p:spPr>
          <a:xfrm>
            <a:off x="9535215" y="2378346"/>
            <a:ext cx="978243" cy="4839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30">
            <a:extLst>
              <a:ext uri="{FF2B5EF4-FFF2-40B4-BE49-F238E27FC236}">
                <a16:creationId xmlns:a16="http://schemas.microsoft.com/office/drawing/2014/main" id="{E27F9246-2560-8F1A-E60A-59F2693C9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858" y="2995090"/>
            <a:ext cx="1970905" cy="2175581"/>
          </a:xfrm>
          <a:prstGeom prst="rect">
            <a:avLst/>
          </a:prstGeom>
        </p:spPr>
      </p:pic>
      <p:pic>
        <p:nvPicPr>
          <p:cNvPr id="32" name="Picture 39" descr="Text, letter&#10;&#10;Description automatically generated">
            <a:extLst>
              <a:ext uri="{FF2B5EF4-FFF2-40B4-BE49-F238E27FC236}">
                <a16:creationId xmlns:a16="http://schemas.microsoft.com/office/drawing/2014/main" id="{2FD089C2-A8A3-E59A-B923-2CDB2BEC6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995" y="3083424"/>
            <a:ext cx="2362201" cy="1916533"/>
          </a:xfrm>
          <a:prstGeom prst="rect">
            <a:avLst/>
          </a:prstGeom>
        </p:spPr>
      </p:pic>
      <p:pic>
        <p:nvPicPr>
          <p:cNvPr id="40" name="Picture 40" descr="Chart&#10;&#10;Description automatically generated">
            <a:extLst>
              <a:ext uri="{FF2B5EF4-FFF2-40B4-BE49-F238E27FC236}">
                <a16:creationId xmlns:a16="http://schemas.microsoft.com/office/drawing/2014/main" id="{968C2D8F-7D51-FA2A-38FF-2E190E515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184" y="3088637"/>
            <a:ext cx="2269525" cy="2009075"/>
          </a:xfrm>
          <a:prstGeom prst="rect">
            <a:avLst/>
          </a:prstGeom>
        </p:spPr>
      </p:pic>
      <p:pic>
        <p:nvPicPr>
          <p:cNvPr id="41" name="Picture 41">
            <a:extLst>
              <a:ext uri="{FF2B5EF4-FFF2-40B4-BE49-F238E27FC236}">
                <a16:creationId xmlns:a16="http://schemas.microsoft.com/office/drawing/2014/main" id="{D3CDADA8-AA3B-AE8D-5466-18E9787490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941" y="2945279"/>
            <a:ext cx="1909119" cy="2450253"/>
          </a:xfrm>
          <a:prstGeom prst="rect">
            <a:avLst/>
          </a:prstGeom>
        </p:spPr>
      </p:pic>
      <p:pic>
        <p:nvPicPr>
          <p:cNvPr id="42" name="Picture 43">
            <a:extLst>
              <a:ext uri="{FF2B5EF4-FFF2-40B4-BE49-F238E27FC236}">
                <a16:creationId xmlns:a16="http://schemas.microsoft.com/office/drawing/2014/main" id="{5AC90CF4-6A36-C6C5-D1F0-A7D1281900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4238" y="2872172"/>
            <a:ext cx="2176849" cy="2359631"/>
          </a:xfrm>
          <a:prstGeom prst="rect">
            <a:avLst/>
          </a:prstGeom>
        </p:spPr>
      </p:pic>
      <p:cxnSp>
        <p:nvCxnSpPr>
          <p:cNvPr id="49" name="Connector: Curved 48">
            <a:extLst>
              <a:ext uri="{FF2B5EF4-FFF2-40B4-BE49-F238E27FC236}">
                <a16:creationId xmlns:a16="http://schemas.microsoft.com/office/drawing/2014/main" id="{63B2829E-08FE-A261-FDCB-5A69AC98953A}"/>
              </a:ext>
            </a:extLst>
          </p:cNvPr>
          <p:cNvCxnSpPr/>
          <p:nvPr/>
        </p:nvCxnSpPr>
        <p:spPr>
          <a:xfrm>
            <a:off x="6223172" y="3175171"/>
            <a:ext cx="914399" cy="914399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Curved 49">
            <a:extLst>
              <a:ext uri="{FF2B5EF4-FFF2-40B4-BE49-F238E27FC236}">
                <a16:creationId xmlns:a16="http://schemas.microsoft.com/office/drawing/2014/main" id="{6E060F8C-9D46-13AD-30D2-7F366CC33BBB}"/>
              </a:ext>
            </a:extLst>
          </p:cNvPr>
          <p:cNvCxnSpPr/>
          <p:nvPr/>
        </p:nvCxnSpPr>
        <p:spPr>
          <a:xfrm>
            <a:off x="6067425" y="3400424"/>
            <a:ext cx="914399" cy="91439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Curved 50">
            <a:extLst>
              <a:ext uri="{FF2B5EF4-FFF2-40B4-BE49-F238E27FC236}">
                <a16:creationId xmlns:a16="http://schemas.microsoft.com/office/drawing/2014/main" id="{922C1582-18D3-ABB4-832B-61EDF1CE66DA}"/>
              </a:ext>
            </a:extLst>
          </p:cNvPr>
          <p:cNvCxnSpPr/>
          <p:nvPr/>
        </p:nvCxnSpPr>
        <p:spPr>
          <a:xfrm>
            <a:off x="6364759" y="3522704"/>
            <a:ext cx="914399" cy="914399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row: Bent 51">
            <a:extLst>
              <a:ext uri="{FF2B5EF4-FFF2-40B4-BE49-F238E27FC236}">
                <a16:creationId xmlns:a16="http://schemas.microsoft.com/office/drawing/2014/main" id="{798F7947-1501-8502-8792-F792ECBCE04F}"/>
              </a:ext>
            </a:extLst>
          </p:cNvPr>
          <p:cNvSpPr/>
          <p:nvPr/>
        </p:nvSpPr>
        <p:spPr>
          <a:xfrm>
            <a:off x="5548791" y="1145008"/>
            <a:ext cx="813486" cy="1142999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DC76BE86-8366-7E84-E8E1-92FCAB5F5BEB}"/>
              </a:ext>
            </a:extLst>
          </p:cNvPr>
          <p:cNvSpPr/>
          <p:nvPr/>
        </p:nvSpPr>
        <p:spPr>
          <a:xfrm>
            <a:off x="6360898" y="975411"/>
            <a:ext cx="1657863" cy="9164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Rockwell"/>
              </a:rPr>
              <a:t>Pathways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Rockwell"/>
              </a:rPr>
              <a:t>(1-6)</a:t>
            </a:r>
          </a:p>
        </p:txBody>
      </p:sp>
      <p:sp>
        <p:nvSpPr>
          <p:cNvPr id="2" name="Arrow: Bent 1">
            <a:extLst>
              <a:ext uri="{FF2B5EF4-FFF2-40B4-BE49-F238E27FC236}">
                <a16:creationId xmlns:a16="http://schemas.microsoft.com/office/drawing/2014/main" id="{CD2D425A-BD63-699D-8922-F087C0C8A672}"/>
              </a:ext>
            </a:extLst>
          </p:cNvPr>
          <p:cNvSpPr/>
          <p:nvPr/>
        </p:nvSpPr>
        <p:spPr>
          <a:xfrm rot="5400000">
            <a:off x="8021454" y="1350640"/>
            <a:ext cx="1075762" cy="914399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45304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D1075-5F0C-4177-F24F-0FAF9EA5B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040" y="536471"/>
            <a:ext cx="3171825" cy="635645"/>
          </a:xfrm>
        </p:spPr>
        <p:txBody>
          <a:bodyPr/>
          <a:lstStyle/>
          <a:p>
            <a:r>
              <a:rPr lang="en-US" b="1" dirty="0">
                <a:latin typeface="Rockwell"/>
              </a:rPr>
              <a:t>Pathways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4D012-6308-96C8-2C57-6825B3A55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F02C95-430B-A97A-6CCB-8F1AE117DD0F}"/>
              </a:ext>
            </a:extLst>
          </p:cNvPr>
          <p:cNvSpPr/>
          <p:nvPr/>
        </p:nvSpPr>
        <p:spPr>
          <a:xfrm>
            <a:off x="6091880" y="5607907"/>
            <a:ext cx="6065107" cy="11224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Nota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000000"/>
                </a:solidFill>
                <a:latin typeface="Rockwell"/>
              </a:rPr>
              <a:t>Antes de las </a:t>
            </a:r>
            <a:r>
              <a:rPr lang="en-US" dirty="0" err="1">
                <a:solidFill>
                  <a:srgbClr val="000000"/>
                </a:solidFill>
                <a:latin typeface="Rockwell"/>
              </a:rPr>
              <a:t>vías</a:t>
            </a:r>
            <a:r>
              <a:rPr lang="en-US" dirty="0">
                <a:solidFill>
                  <a:srgbClr val="000000"/>
                </a:solidFill>
                <a:latin typeface="Rockwell"/>
              </a:rPr>
              <a:t>, ECFMG </a:t>
            </a:r>
            <a:r>
              <a:rPr lang="en-US" dirty="0" err="1">
                <a:solidFill>
                  <a:srgbClr val="000000"/>
                </a:solidFill>
                <a:latin typeface="Rockwell"/>
              </a:rPr>
              <a:t>requería</a:t>
            </a:r>
            <a:r>
              <a:rPr lang="en-US" dirty="0">
                <a:solidFill>
                  <a:srgbClr val="000000"/>
                </a:solidFill>
                <a:latin typeface="Rockwell"/>
              </a:rPr>
              <a:t> que </a:t>
            </a:r>
            <a:r>
              <a:rPr lang="en-US" dirty="0" err="1">
                <a:solidFill>
                  <a:srgbClr val="000000"/>
                </a:solidFill>
                <a:latin typeface="Rockwell"/>
              </a:rPr>
              <a:t>los</a:t>
            </a:r>
            <a:r>
              <a:rPr lang="en-US" dirty="0">
                <a:solidFill>
                  <a:srgbClr val="000000"/>
                </a:solidFill>
                <a:latin typeface="Rockwell"/>
              </a:rPr>
              <a:t> IMG </a:t>
            </a:r>
            <a:r>
              <a:rPr lang="en-US" dirty="0" err="1">
                <a:solidFill>
                  <a:srgbClr val="000000"/>
                </a:solidFill>
                <a:latin typeface="Rockwell"/>
              </a:rPr>
              <a:t>aprobaran</a:t>
            </a:r>
            <a:r>
              <a:rPr lang="en-US" dirty="0">
                <a:solidFill>
                  <a:srgbClr val="000000"/>
                </a:solidFill>
                <a:latin typeface="Rockwell"/>
              </a:rPr>
              <a:t> </a:t>
            </a:r>
            <a:r>
              <a:rPr lang="en-US" dirty="0">
                <a:solidFill>
                  <a:srgbClr val="FF0000"/>
                </a:solidFill>
                <a:latin typeface="Rockwell"/>
              </a:rPr>
              <a:t>Step 2 </a:t>
            </a:r>
            <a:r>
              <a:rPr lang="en-US" dirty="0" err="1">
                <a:solidFill>
                  <a:srgbClr val="FF0000"/>
                </a:solidFill>
                <a:latin typeface="Rockwell"/>
              </a:rPr>
              <a:t>Clincal</a:t>
            </a:r>
            <a:r>
              <a:rPr lang="en-US" dirty="0">
                <a:solidFill>
                  <a:srgbClr val="FF0000"/>
                </a:solidFill>
                <a:latin typeface="Rockwell"/>
              </a:rPr>
              <a:t> Skill</a:t>
            </a:r>
            <a:r>
              <a:rPr lang="en-US" dirty="0">
                <a:solidFill>
                  <a:srgbClr val="000000"/>
                </a:solidFill>
                <a:latin typeface="Rockwell"/>
              </a:rPr>
              <a:t> (CS) USMLE. El ECFMG </a:t>
            </a:r>
            <a:r>
              <a:rPr lang="en-US" dirty="0" err="1">
                <a:solidFill>
                  <a:srgbClr val="000000"/>
                </a:solidFill>
                <a:latin typeface="Rockwell"/>
              </a:rPr>
              <a:t>requería</a:t>
            </a:r>
            <a:r>
              <a:rPr lang="en-US" dirty="0">
                <a:solidFill>
                  <a:srgbClr val="000000"/>
                </a:solidFill>
                <a:latin typeface="Rockwell"/>
              </a:rPr>
              <a:t> que </a:t>
            </a:r>
            <a:r>
              <a:rPr lang="en-US" dirty="0" err="1">
                <a:solidFill>
                  <a:srgbClr val="000000"/>
                </a:solidFill>
                <a:latin typeface="Rockwell"/>
              </a:rPr>
              <a:t>los</a:t>
            </a:r>
            <a:r>
              <a:rPr lang="en-US" dirty="0">
                <a:solidFill>
                  <a:srgbClr val="000000"/>
                </a:solidFill>
                <a:latin typeface="Rockwell"/>
              </a:rPr>
              <a:t> IMGs </a:t>
            </a:r>
            <a:r>
              <a:rPr lang="en-US" dirty="0" err="1">
                <a:solidFill>
                  <a:srgbClr val="000000"/>
                </a:solidFill>
                <a:latin typeface="Rockwell"/>
              </a:rPr>
              <a:t>aprobaran</a:t>
            </a:r>
            <a:r>
              <a:rPr lang="en-US" dirty="0">
                <a:solidFill>
                  <a:srgbClr val="000000"/>
                </a:solidFill>
                <a:latin typeface="Rockwel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ckwell"/>
              </a:rPr>
              <a:t>el</a:t>
            </a:r>
            <a:r>
              <a:rPr lang="en-US" dirty="0">
                <a:solidFill>
                  <a:srgbClr val="000000"/>
                </a:solidFill>
                <a:latin typeface="Rockwell"/>
              </a:rPr>
              <a:t> Step CS para la </a:t>
            </a:r>
            <a:r>
              <a:rPr lang="en-US" dirty="0" err="1">
                <a:solidFill>
                  <a:srgbClr val="000000"/>
                </a:solidFill>
                <a:latin typeface="Rockwell"/>
              </a:rPr>
              <a:t>Certificación</a:t>
            </a:r>
            <a:r>
              <a:rPr lang="en-US" dirty="0">
                <a:solidFill>
                  <a:srgbClr val="000000"/>
                </a:solidFill>
                <a:latin typeface="Rockwell"/>
              </a:rPr>
              <a:t> ECFMG</a:t>
            </a:r>
          </a:p>
        </p:txBody>
      </p:sp>
      <p:pic>
        <p:nvPicPr>
          <p:cNvPr id="8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82DC80B8-17FB-32D9-CE11-DAF80513F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49" y="2019594"/>
            <a:ext cx="7181334" cy="471026"/>
          </a:xfrm>
          <a:prstGeom prst="rect">
            <a:avLst/>
          </a:prstGeom>
        </p:spPr>
      </p:pic>
      <p:pic>
        <p:nvPicPr>
          <p:cNvPr id="9" name="Picture 9" descr="Text&#10;&#10;Description automatically generated">
            <a:extLst>
              <a:ext uri="{FF2B5EF4-FFF2-40B4-BE49-F238E27FC236}">
                <a16:creationId xmlns:a16="http://schemas.microsoft.com/office/drawing/2014/main" id="{6115D2B6-7EEA-9758-9EA0-D25CF3A5F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48" y="2534188"/>
            <a:ext cx="6985685" cy="1192382"/>
          </a:xfrm>
          <a:prstGeom prst="rect">
            <a:avLst/>
          </a:prstGeom>
        </p:spPr>
      </p:pic>
      <p:pic>
        <p:nvPicPr>
          <p:cNvPr id="10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E594EFB5-A629-6C49-183F-275048EBB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049" y="3614334"/>
            <a:ext cx="5132173" cy="401630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FA39DE11-A7FA-4420-5B44-4FF7420DB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49" y="1589988"/>
            <a:ext cx="4637903" cy="42407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216B58D-B894-000D-97E1-8CDCCE591405}"/>
              </a:ext>
            </a:extLst>
          </p:cNvPr>
          <p:cNvSpPr/>
          <p:nvPr/>
        </p:nvSpPr>
        <p:spPr>
          <a:xfrm>
            <a:off x="1673053" y="4020836"/>
            <a:ext cx="1472513" cy="1112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Costo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$925</a:t>
            </a:r>
          </a:p>
        </p:txBody>
      </p:sp>
    </p:spTree>
    <p:extLst>
      <p:ext uri="{BB962C8B-B14F-4D97-AF65-F5344CB8AC3E}">
        <p14:creationId xmlns:p14="http://schemas.microsoft.com/office/powerpoint/2010/main" val="244172366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493D7-AA68-8A06-9B5B-1FFA6A7FF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418" y="833824"/>
            <a:ext cx="4448689" cy="40021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solidFill>
                  <a:srgbClr val="FF0000"/>
                </a:solidFill>
                <a:latin typeface="Rockwell"/>
                <a:ea typeface="+mn-lt"/>
                <a:cs typeface="+mn-lt"/>
              </a:rPr>
              <a:t>Una visa J-1</a:t>
            </a:r>
            <a:r>
              <a:rPr lang="en-US" dirty="0">
                <a:latin typeface="Rockwell"/>
                <a:ea typeface="+mn-lt"/>
                <a:cs typeface="+mn-lt"/>
              </a:rPr>
              <a:t> es </a:t>
            </a:r>
            <a:r>
              <a:rPr lang="en-US" dirty="0" err="1">
                <a:latin typeface="Rockwell"/>
                <a:ea typeface="+mn-lt"/>
                <a:cs typeface="+mn-lt"/>
              </a:rPr>
              <a:t>una</a:t>
            </a:r>
            <a:r>
              <a:rPr lang="en-US" dirty="0">
                <a:latin typeface="Rockwell"/>
                <a:ea typeface="+mn-lt"/>
                <a:cs typeface="+mn-lt"/>
              </a:rPr>
              <a:t> visa de no </a:t>
            </a:r>
            <a:r>
              <a:rPr lang="en-US" dirty="0" err="1">
                <a:latin typeface="Rockwell"/>
                <a:ea typeface="+mn-lt"/>
                <a:cs typeface="+mn-lt"/>
              </a:rPr>
              <a:t>inmigrante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emitida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por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los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Estados</a:t>
            </a:r>
            <a:r>
              <a:rPr lang="en-US" dirty="0">
                <a:latin typeface="Rockwell"/>
                <a:ea typeface="+mn-lt"/>
                <a:cs typeface="+mn-lt"/>
              </a:rPr>
              <a:t> Unidos para </a:t>
            </a:r>
            <a:r>
              <a:rPr lang="en-US" dirty="0" err="1">
                <a:latin typeface="Rockwell"/>
                <a:ea typeface="+mn-lt"/>
                <a:cs typeface="+mn-lt"/>
              </a:rPr>
              <a:t>investigadores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académicos</a:t>
            </a:r>
            <a:r>
              <a:rPr lang="en-US" dirty="0">
                <a:latin typeface="Rockwell"/>
                <a:ea typeface="+mn-lt"/>
                <a:cs typeface="+mn-lt"/>
              </a:rPr>
              <a:t>, </a:t>
            </a:r>
            <a:r>
              <a:rPr lang="en-US" dirty="0" err="1">
                <a:latin typeface="Rockwell"/>
                <a:ea typeface="+mn-lt"/>
                <a:cs typeface="+mn-lt"/>
              </a:rPr>
              <a:t>profesores</a:t>
            </a:r>
            <a:r>
              <a:rPr lang="en-US" dirty="0">
                <a:latin typeface="Rockwell"/>
                <a:ea typeface="+mn-lt"/>
                <a:cs typeface="+mn-lt"/>
              </a:rPr>
              <a:t> y </a:t>
            </a:r>
            <a:r>
              <a:rPr lang="en-US" dirty="0" err="1">
                <a:latin typeface="Rockwell"/>
                <a:ea typeface="+mn-lt"/>
                <a:cs typeface="+mn-lt"/>
              </a:rPr>
              <a:t>visitantes</a:t>
            </a:r>
            <a:r>
              <a:rPr lang="en-US" dirty="0">
                <a:latin typeface="Rockwell"/>
                <a:ea typeface="+mn-lt"/>
                <a:cs typeface="+mn-lt"/>
              </a:rPr>
              <a:t> de </a:t>
            </a:r>
            <a:r>
              <a:rPr lang="en-US" dirty="0" err="1">
                <a:latin typeface="Rockwell"/>
                <a:ea typeface="+mn-lt"/>
                <a:cs typeface="+mn-lt"/>
              </a:rPr>
              <a:t>intercambio</a:t>
            </a:r>
            <a:r>
              <a:rPr lang="en-US" dirty="0">
                <a:latin typeface="Rockwell"/>
                <a:ea typeface="+mn-lt"/>
                <a:cs typeface="+mn-lt"/>
              </a:rPr>
              <a:t> que </a:t>
            </a:r>
            <a:r>
              <a:rPr lang="en-US" dirty="0" err="1">
                <a:latin typeface="Rockwell"/>
                <a:ea typeface="+mn-lt"/>
                <a:cs typeface="+mn-lt"/>
              </a:rPr>
              <a:t>participan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en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programas</a:t>
            </a:r>
            <a:r>
              <a:rPr lang="en-US" dirty="0">
                <a:latin typeface="Rockwell"/>
                <a:ea typeface="+mn-lt"/>
                <a:cs typeface="+mn-lt"/>
              </a:rPr>
              <a:t> que </a:t>
            </a:r>
            <a:r>
              <a:rPr lang="en-US" dirty="0" err="1">
                <a:latin typeface="Rockwell"/>
                <a:ea typeface="+mn-lt"/>
                <a:cs typeface="+mn-lt"/>
              </a:rPr>
              <a:t>promueven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el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intercambio</a:t>
            </a:r>
            <a:r>
              <a:rPr lang="en-US" dirty="0">
                <a:latin typeface="Rockwell"/>
                <a:ea typeface="+mn-lt"/>
                <a:cs typeface="+mn-lt"/>
              </a:rPr>
              <a:t> cultural, </a:t>
            </a:r>
            <a:r>
              <a:rPr lang="en-US" dirty="0" err="1">
                <a:latin typeface="Rockwell"/>
                <a:ea typeface="+mn-lt"/>
                <a:cs typeface="+mn-lt"/>
              </a:rPr>
              <a:t>especialmente</a:t>
            </a:r>
            <a:r>
              <a:rPr lang="en-US" dirty="0">
                <a:latin typeface="Rockwell"/>
                <a:ea typeface="+mn-lt"/>
                <a:cs typeface="+mn-lt"/>
              </a:rPr>
              <a:t> para </a:t>
            </a:r>
            <a:r>
              <a:rPr lang="en-US" dirty="0" err="1">
                <a:latin typeface="Rockwell"/>
                <a:ea typeface="+mn-lt"/>
                <a:cs typeface="+mn-lt"/>
              </a:rPr>
              <a:t>obtener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capacitación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médica</a:t>
            </a:r>
            <a:r>
              <a:rPr lang="en-US" dirty="0">
                <a:latin typeface="Rockwell"/>
                <a:ea typeface="+mn-lt"/>
                <a:cs typeface="+mn-lt"/>
              </a:rPr>
              <a:t> o </a:t>
            </a:r>
            <a:r>
              <a:rPr lang="en-US" dirty="0" err="1">
                <a:latin typeface="Rockwell"/>
                <a:ea typeface="+mn-lt"/>
                <a:cs typeface="+mn-lt"/>
              </a:rPr>
              <a:t>comercial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dentro</a:t>
            </a:r>
            <a:r>
              <a:rPr lang="en-US" dirty="0">
                <a:latin typeface="Rockwell"/>
                <a:ea typeface="+mn-lt"/>
                <a:cs typeface="+mn-lt"/>
              </a:rPr>
              <a:t> de </a:t>
            </a:r>
            <a:r>
              <a:rPr lang="en-US" dirty="0" err="1">
                <a:latin typeface="Rockwell"/>
                <a:ea typeface="+mn-lt"/>
                <a:cs typeface="+mn-lt"/>
              </a:rPr>
              <a:t>los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Estados</a:t>
            </a:r>
            <a:r>
              <a:rPr lang="en-US" dirty="0">
                <a:latin typeface="Rockwell"/>
                <a:ea typeface="+mn-lt"/>
                <a:cs typeface="+mn-lt"/>
              </a:rPr>
              <a:t> Unidos.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solidFill>
                  <a:srgbClr val="FF0000"/>
                </a:solidFill>
                <a:latin typeface="Rockwell"/>
                <a:ea typeface="+mn-lt"/>
                <a:cs typeface="+mn-lt"/>
              </a:rPr>
              <a:t>La H-1B</a:t>
            </a:r>
            <a:r>
              <a:rPr lang="en-US" b="1" dirty="0">
                <a:latin typeface="Rockwell"/>
                <a:ea typeface="+mn-lt"/>
                <a:cs typeface="+mn-lt"/>
              </a:rPr>
              <a:t> </a:t>
            </a:r>
            <a:r>
              <a:rPr lang="en-US" dirty="0">
                <a:latin typeface="Rockwell"/>
                <a:ea typeface="+mn-lt"/>
                <a:cs typeface="+mn-lt"/>
              </a:rPr>
              <a:t>es </a:t>
            </a:r>
            <a:r>
              <a:rPr lang="en-US" dirty="0" err="1">
                <a:latin typeface="Rockwell"/>
                <a:ea typeface="+mn-lt"/>
                <a:cs typeface="+mn-lt"/>
              </a:rPr>
              <a:t>una</a:t>
            </a:r>
            <a:r>
              <a:rPr lang="en-US" dirty="0">
                <a:latin typeface="Rockwell"/>
                <a:ea typeface="+mn-lt"/>
                <a:cs typeface="+mn-lt"/>
              </a:rPr>
              <a:t> visa </a:t>
            </a:r>
            <a:r>
              <a:rPr lang="en-US" dirty="0" err="1">
                <a:latin typeface="Rockwell"/>
                <a:ea typeface="+mn-lt"/>
                <a:cs typeface="+mn-lt"/>
              </a:rPr>
              <a:t>en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los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Estados</a:t>
            </a:r>
            <a:r>
              <a:rPr lang="en-US" dirty="0">
                <a:latin typeface="Rockwell"/>
                <a:ea typeface="+mn-lt"/>
                <a:cs typeface="+mn-lt"/>
              </a:rPr>
              <a:t> Unidos bajo la Ley de </a:t>
            </a:r>
            <a:r>
              <a:rPr lang="en-US" dirty="0" err="1">
                <a:latin typeface="Rockwell"/>
                <a:ea typeface="+mn-lt"/>
                <a:cs typeface="+mn-lt"/>
              </a:rPr>
              <a:t>Inmigración</a:t>
            </a:r>
            <a:r>
              <a:rPr lang="en-US" dirty="0">
                <a:latin typeface="Rockwell"/>
                <a:ea typeface="+mn-lt"/>
                <a:cs typeface="+mn-lt"/>
              </a:rPr>
              <a:t> y </a:t>
            </a:r>
            <a:r>
              <a:rPr lang="en-US" dirty="0" err="1">
                <a:latin typeface="Rockwell"/>
                <a:ea typeface="+mn-lt"/>
                <a:cs typeface="+mn-lt"/>
              </a:rPr>
              <a:t>Nacionalidad</a:t>
            </a:r>
            <a:r>
              <a:rPr lang="en-US" dirty="0">
                <a:latin typeface="Rockwell"/>
                <a:ea typeface="+mn-lt"/>
                <a:cs typeface="+mn-lt"/>
              </a:rPr>
              <a:t>, </a:t>
            </a:r>
            <a:r>
              <a:rPr lang="en-US" dirty="0" err="1">
                <a:latin typeface="Rockwell"/>
                <a:ea typeface="+mn-lt"/>
                <a:cs typeface="+mn-lt"/>
              </a:rPr>
              <a:t>sección</a:t>
            </a:r>
            <a:r>
              <a:rPr lang="en-US" dirty="0">
                <a:latin typeface="Rockwell"/>
                <a:ea typeface="+mn-lt"/>
                <a:cs typeface="+mn-lt"/>
              </a:rPr>
              <a:t> 101 que </a:t>
            </a:r>
            <a:r>
              <a:rPr lang="en-US" dirty="0" err="1">
                <a:latin typeface="Rockwell"/>
                <a:ea typeface="+mn-lt"/>
                <a:cs typeface="+mn-lt"/>
              </a:rPr>
              <a:t>permite</a:t>
            </a:r>
            <a:r>
              <a:rPr lang="en-US" dirty="0">
                <a:latin typeface="Rockwell"/>
                <a:ea typeface="+mn-lt"/>
                <a:cs typeface="+mn-lt"/>
              </a:rPr>
              <a:t> a </a:t>
            </a:r>
            <a:r>
              <a:rPr lang="en-US" dirty="0" err="1">
                <a:latin typeface="Rockwell"/>
                <a:ea typeface="+mn-lt"/>
                <a:cs typeface="+mn-lt"/>
              </a:rPr>
              <a:t>los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empleadores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estadounidenses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emplear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temporalmente</a:t>
            </a:r>
            <a:r>
              <a:rPr lang="en-US" dirty="0">
                <a:latin typeface="Rockwell"/>
                <a:ea typeface="+mn-lt"/>
                <a:cs typeface="+mn-lt"/>
              </a:rPr>
              <a:t> a </a:t>
            </a:r>
            <a:r>
              <a:rPr lang="en-US" dirty="0" err="1">
                <a:latin typeface="Rockwell"/>
                <a:ea typeface="+mn-lt"/>
                <a:cs typeface="+mn-lt"/>
              </a:rPr>
              <a:t>trabajadores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extranjeros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en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ocupaciones</a:t>
            </a:r>
            <a:r>
              <a:rPr lang="en-US" dirty="0">
                <a:latin typeface="Rockwell"/>
                <a:ea typeface="+mn-lt"/>
                <a:cs typeface="+mn-lt"/>
              </a:rPr>
              <a:t> </a:t>
            </a:r>
            <a:r>
              <a:rPr lang="en-US" dirty="0" err="1">
                <a:latin typeface="Rockwell"/>
                <a:ea typeface="+mn-lt"/>
                <a:cs typeface="+mn-lt"/>
              </a:rPr>
              <a:t>especializadas</a:t>
            </a:r>
            <a:r>
              <a:rPr lang="en-US" dirty="0">
                <a:latin typeface="Rockwell"/>
                <a:ea typeface="+mn-lt"/>
                <a:cs typeface="+mn-lt"/>
              </a:rPr>
              <a:t>.</a:t>
            </a:r>
            <a:endParaRPr lang="en-US">
              <a:latin typeface="Rockwel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3A1AD0-F655-5250-B92A-680EFA080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DADB51FA-5018-6488-E2C9-96715C746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778" y="4800037"/>
            <a:ext cx="2279822" cy="160338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FF80EA4-6615-81FB-5EA6-1D0530ABF10E}"/>
              </a:ext>
            </a:extLst>
          </p:cNvPr>
          <p:cNvSpPr/>
          <p:nvPr/>
        </p:nvSpPr>
        <p:spPr>
          <a:xfrm>
            <a:off x="6143366" y="5268097"/>
            <a:ext cx="5941540" cy="14931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FF0000"/>
                </a:solidFill>
                <a:latin typeface="Rockwell"/>
              </a:rPr>
              <a:t>Importante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 de 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tomar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en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cuenta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si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Rockwell"/>
              </a:rPr>
              <a:t>necesitas</a:t>
            </a:r>
            <a:r>
              <a:rPr lang="en-US" b="1" dirty="0">
                <a:solidFill>
                  <a:srgbClr val="FF0000"/>
                </a:solidFill>
                <a:latin typeface="Rockwell"/>
              </a:rPr>
              <a:t> visa</a:t>
            </a:r>
          </a:p>
          <a:p>
            <a:pPr marL="285750" indent="-285750">
              <a:buFont typeface="Wingdings"/>
              <a:buChar char="v"/>
            </a:pPr>
            <a:r>
              <a:rPr lang="en-US" dirty="0">
                <a:solidFill>
                  <a:schemeClr val="tx1"/>
                </a:solidFill>
              </a:rPr>
              <a:t>Con </a:t>
            </a:r>
            <a:r>
              <a:rPr lang="en-US" dirty="0" err="1">
                <a:solidFill>
                  <a:schemeClr val="tx1"/>
                </a:solidFill>
              </a:rPr>
              <a:t>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ECFMG Certification</a:t>
            </a:r>
            <a:r>
              <a:rPr lang="en-US" dirty="0">
                <a:solidFill>
                  <a:schemeClr val="tx1"/>
                </a:solidFill>
              </a:rPr>
              <a:t> se </a:t>
            </a:r>
            <a:r>
              <a:rPr lang="en-US" dirty="0" err="1">
                <a:solidFill>
                  <a:schemeClr val="tx1"/>
                </a:solidFill>
              </a:rPr>
              <a:t>puede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optar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visa J1</a:t>
            </a:r>
          </a:p>
          <a:p>
            <a:pPr marL="285750" indent="-285750">
              <a:buFont typeface="Wingdings"/>
              <a:buChar char="v"/>
            </a:pPr>
            <a:r>
              <a:rPr lang="en-US" dirty="0">
                <a:solidFill>
                  <a:schemeClr val="tx1"/>
                </a:solidFill>
              </a:rPr>
              <a:t>Con </a:t>
            </a:r>
            <a:r>
              <a:rPr lang="en-US" b="1" dirty="0" err="1">
                <a:solidFill>
                  <a:schemeClr val="tx1"/>
                </a:solidFill>
              </a:rPr>
              <a:t>el</a:t>
            </a:r>
            <a:r>
              <a:rPr lang="en-US" b="1" dirty="0">
                <a:solidFill>
                  <a:schemeClr val="tx1"/>
                </a:solidFill>
              </a:rPr>
              <a:t> Step 3 </a:t>
            </a:r>
            <a:r>
              <a:rPr lang="en-US" dirty="0" err="1">
                <a:solidFill>
                  <a:schemeClr val="tx1"/>
                </a:solidFill>
              </a:rPr>
              <a:t>Aprobado</a:t>
            </a:r>
            <a:r>
              <a:rPr lang="en-US" dirty="0">
                <a:solidFill>
                  <a:schemeClr val="tx1"/>
                </a:solidFill>
              </a:rPr>
              <a:t> se </a:t>
            </a:r>
            <a:r>
              <a:rPr lang="en-US" dirty="0" err="1">
                <a:solidFill>
                  <a:schemeClr val="tx1"/>
                </a:solidFill>
              </a:rPr>
              <a:t>puede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optar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visa H1-B</a:t>
            </a:r>
          </a:p>
        </p:txBody>
      </p:sp>
    </p:spTree>
    <p:extLst>
      <p:ext uri="{BB962C8B-B14F-4D97-AF65-F5344CB8AC3E}">
        <p14:creationId xmlns:p14="http://schemas.microsoft.com/office/powerpoint/2010/main" val="108500781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CCD02-72FD-FDAE-D9B4-AA8FED354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9" y="197134"/>
            <a:ext cx="7165756" cy="55480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Rockwell"/>
              </a:rPr>
              <a:t>Pasos para </a:t>
            </a:r>
            <a:r>
              <a:rPr lang="en-US" dirty="0" err="1">
                <a:latin typeface="Rockwell"/>
              </a:rPr>
              <a:t>Registrarse</a:t>
            </a:r>
            <a:r>
              <a:rPr lang="en-US" dirty="0">
                <a:latin typeface="Rockwell"/>
              </a:rPr>
              <a:t> En </a:t>
            </a:r>
            <a:r>
              <a:rPr lang="en-US" dirty="0" err="1">
                <a:latin typeface="Rockwell"/>
              </a:rPr>
              <a:t>el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ecfmg</a:t>
            </a:r>
            <a:r>
              <a:rPr lang="en-US" dirty="0">
                <a:latin typeface="Rockwell"/>
              </a:rPr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D884D-8A06-5690-86AF-0DC9D2A27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017" y="1554424"/>
            <a:ext cx="5002375" cy="49051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AutoNum type="arabicPeriod"/>
            </a:pPr>
            <a:r>
              <a:rPr lang="en-US" dirty="0" err="1">
                <a:latin typeface="Rockwell"/>
              </a:rPr>
              <a:t>I</a:t>
            </a:r>
            <a:r>
              <a:rPr lang="en-US" b="1" dirty="0" err="1">
                <a:latin typeface="Rockwell"/>
              </a:rPr>
              <a:t>nvestigar</a:t>
            </a:r>
            <a:r>
              <a:rPr lang="en-US" b="1" dirty="0">
                <a:latin typeface="Rockwell"/>
              </a:rPr>
              <a:t> </a:t>
            </a:r>
            <a:r>
              <a:rPr lang="en-US" b="1" dirty="0" err="1">
                <a:latin typeface="Rockwell"/>
              </a:rPr>
              <a:t>si</a:t>
            </a:r>
            <a:r>
              <a:rPr lang="en-US" b="1" dirty="0">
                <a:latin typeface="Rockwell"/>
              </a:rPr>
              <a:t> </a:t>
            </a:r>
            <a:r>
              <a:rPr lang="en-US" b="1" dirty="0" err="1">
                <a:latin typeface="Rockwell"/>
              </a:rPr>
              <a:t>tu</a:t>
            </a:r>
            <a:r>
              <a:rPr lang="en-US" b="1" dirty="0">
                <a:latin typeface="Rockwell"/>
              </a:rPr>
              <a:t> </a:t>
            </a:r>
            <a:r>
              <a:rPr lang="en-US" b="1" dirty="0" err="1">
                <a:latin typeface="Rockwell"/>
              </a:rPr>
              <a:t>universidad</a:t>
            </a:r>
            <a:r>
              <a:rPr lang="en-US" b="1" dirty="0">
                <a:latin typeface="Rockwell"/>
              </a:rPr>
              <a:t> </a:t>
            </a:r>
            <a:r>
              <a:rPr lang="en-US" b="1" dirty="0" err="1">
                <a:latin typeface="Rockwell"/>
              </a:rPr>
              <a:t>en</a:t>
            </a:r>
            <a:r>
              <a:rPr lang="en-US" b="1" dirty="0">
                <a:latin typeface="Rockwell"/>
              </a:rPr>
              <a:t> la </a:t>
            </a:r>
            <a:r>
              <a:rPr lang="en-US" b="1" dirty="0" err="1">
                <a:latin typeface="Rockwell"/>
              </a:rPr>
              <a:t>cual</a:t>
            </a:r>
            <a:r>
              <a:rPr lang="en-US" b="1" dirty="0">
                <a:latin typeface="Rockwell"/>
              </a:rPr>
              <a:t> </a:t>
            </a:r>
            <a:r>
              <a:rPr lang="en-US" b="1" dirty="0" err="1">
                <a:latin typeface="Rockwell"/>
              </a:rPr>
              <a:t>estudias</a:t>
            </a:r>
            <a:r>
              <a:rPr lang="en-US" b="1" dirty="0">
                <a:latin typeface="Rockwell"/>
              </a:rPr>
              <a:t> o </a:t>
            </a:r>
            <a:r>
              <a:rPr lang="en-US" b="1" dirty="0" err="1">
                <a:latin typeface="Rockwell"/>
              </a:rPr>
              <a:t>estudiaste</a:t>
            </a:r>
            <a:r>
              <a:rPr lang="en-US" b="1" dirty="0">
                <a:latin typeface="Rockwell"/>
              </a:rPr>
              <a:t> </a:t>
            </a:r>
            <a:r>
              <a:rPr lang="en-US" b="1" dirty="0" err="1">
                <a:latin typeface="Rockwell"/>
              </a:rPr>
              <a:t>medicina</a:t>
            </a:r>
            <a:r>
              <a:rPr lang="en-US" b="1" dirty="0">
                <a:latin typeface="Rockwell"/>
              </a:rPr>
              <a:t> es </a:t>
            </a:r>
            <a:r>
              <a:rPr lang="en-US" b="1" dirty="0" err="1">
                <a:latin typeface="Rockwell"/>
              </a:rPr>
              <a:t>elegible</a:t>
            </a:r>
            <a:r>
              <a:rPr lang="en-US" b="1" dirty="0">
                <a:latin typeface="Rockwell"/>
              </a:rPr>
              <a:t> para que </a:t>
            </a:r>
            <a:r>
              <a:rPr lang="en-US" b="1" dirty="0" err="1">
                <a:latin typeface="Rockwell"/>
              </a:rPr>
              <a:t>puedas</a:t>
            </a:r>
            <a:r>
              <a:rPr lang="en-US" b="1" dirty="0">
                <a:latin typeface="Rockwell"/>
              </a:rPr>
              <a:t> </a:t>
            </a:r>
            <a:r>
              <a:rPr lang="en-US" b="1" dirty="0" err="1">
                <a:latin typeface="Rockwell"/>
              </a:rPr>
              <a:t>aplicar</a:t>
            </a:r>
            <a:r>
              <a:rPr lang="en-US" b="1" dirty="0">
                <a:latin typeface="Rockwell"/>
              </a:rPr>
              <a:t> a </a:t>
            </a:r>
            <a:r>
              <a:rPr lang="en-US" b="1" dirty="0" err="1">
                <a:latin typeface="Rockwell"/>
              </a:rPr>
              <a:t>los</a:t>
            </a:r>
            <a:r>
              <a:rPr lang="en-US" b="1" dirty="0">
                <a:latin typeface="Rockwell"/>
              </a:rPr>
              <a:t> USMLE Steps. </a:t>
            </a:r>
            <a:r>
              <a:rPr lang="en-US" dirty="0">
                <a:latin typeface="Rockwell"/>
              </a:rPr>
              <a:t>https://www.wdoms.org</a:t>
            </a:r>
            <a:r>
              <a:rPr lang="en-US" b="1" dirty="0">
                <a:latin typeface="Rockwell"/>
              </a:rPr>
              <a:t>        </a:t>
            </a:r>
            <a:endParaRPr lang="en-US" dirty="0"/>
          </a:p>
          <a:p>
            <a:pPr marL="342900" indent="-342900">
              <a:buAutoNum type="arabicPeriod"/>
            </a:pPr>
            <a:endParaRPr lang="en-US" b="1" dirty="0">
              <a:latin typeface="Rockwel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57451B-D916-3578-FDB6-3990E617D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A2BEB-6602-8CA4-BADE-6CC77DC99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9</a:t>
            </a:fld>
            <a:endParaRPr lang="en-US" dirty="0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500BB1E4-0F96-FE1B-BDFA-A33FDAFD21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" t="28000" r="513" b="8800"/>
          <a:stretch/>
        </p:blipFill>
        <p:spPr>
          <a:xfrm>
            <a:off x="2317108" y="743850"/>
            <a:ext cx="1890889" cy="744077"/>
          </a:xfrm>
          <a:prstGeom prst="rect">
            <a:avLst/>
          </a:prstGeom>
        </p:spPr>
      </p:pic>
      <p:pic>
        <p:nvPicPr>
          <p:cNvPr id="11" name="Picture 11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42D0041-1B5B-166F-EFFA-340D61A42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066" y="2699989"/>
            <a:ext cx="4013199" cy="415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75037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0F1E0D-E8DC-C13C-7C95-BC3F2AD27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C92B1E8-90D8-09F2-9FF0-77E958819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12" y="228765"/>
            <a:ext cx="6115753" cy="6245246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75D4C04D-0BFC-D911-5205-665780121F87}"/>
              </a:ext>
            </a:extLst>
          </p:cNvPr>
          <p:cNvSpPr/>
          <p:nvPr/>
        </p:nvSpPr>
        <p:spPr>
          <a:xfrm>
            <a:off x="498574" y="3722905"/>
            <a:ext cx="677333" cy="43744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13942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E8EB2-E232-A282-DB08-4FDD3C6B3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944" y="1837620"/>
            <a:ext cx="4780491" cy="34789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Es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cuanta</a:t>
            </a:r>
            <a:r>
              <a:rPr lang="en-US" dirty="0"/>
              <a:t> que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b="1" dirty="0"/>
              <a:t>2024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escuelas</a:t>
            </a:r>
            <a:r>
              <a:rPr lang="en-US" dirty="0"/>
              <a:t> de </a:t>
            </a:r>
            <a:r>
              <a:rPr lang="en-US" dirty="0" err="1"/>
              <a:t>medicina</a:t>
            </a:r>
            <a:r>
              <a:rPr lang="en-US" dirty="0"/>
              <a:t> que </a:t>
            </a:r>
            <a:r>
              <a:rPr lang="en-US" dirty="0" err="1"/>
              <a:t>actualmente</a:t>
            </a:r>
            <a:r>
              <a:rPr lang="en-US" dirty="0"/>
              <a:t> </a:t>
            </a:r>
            <a:r>
              <a:rPr lang="en-US" dirty="0" err="1"/>
              <a:t>estan</a:t>
            </a:r>
            <a:r>
              <a:rPr lang="en-US" dirty="0"/>
              <a:t> </a:t>
            </a:r>
            <a:r>
              <a:rPr lang="en-US" dirty="0" err="1"/>
              <a:t>reconocidas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ECFMG, para que sus </a:t>
            </a:r>
            <a:r>
              <a:rPr lang="en-US" dirty="0" err="1"/>
              <a:t>estudiantes</a:t>
            </a:r>
            <a:r>
              <a:rPr lang="en-US" dirty="0"/>
              <a:t> o </a:t>
            </a:r>
            <a:r>
              <a:rPr lang="en-US" dirty="0" err="1"/>
              <a:t>graduados</a:t>
            </a:r>
            <a:r>
              <a:rPr lang="en-US" dirty="0"/>
              <a:t>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aplicar</a:t>
            </a:r>
            <a:r>
              <a:rPr lang="en-US" dirty="0"/>
              <a:t> para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USMLE Steps, y </a:t>
            </a:r>
            <a:r>
              <a:rPr lang="en-US" dirty="0" err="1"/>
              <a:t>luego</a:t>
            </a:r>
            <a:r>
              <a:rPr lang="en-US" dirty="0"/>
              <a:t> </a:t>
            </a:r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obterner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ECFGM Certification, y de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manera</a:t>
            </a:r>
            <a:r>
              <a:rPr lang="en-US" dirty="0"/>
              <a:t> </a:t>
            </a:r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aplicar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distintos</a:t>
            </a:r>
            <a:r>
              <a:rPr lang="en-US" dirty="0"/>
              <a:t> </a:t>
            </a:r>
            <a:r>
              <a:rPr lang="en-US" dirty="0" err="1"/>
              <a:t>programas</a:t>
            </a:r>
            <a:r>
              <a:rPr lang="en-US" dirty="0"/>
              <a:t> de residencias </a:t>
            </a:r>
            <a:r>
              <a:rPr lang="en-US" dirty="0" err="1"/>
              <a:t>médicas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Estados</a:t>
            </a:r>
            <a:r>
              <a:rPr lang="en-US" dirty="0"/>
              <a:t> Unidos, </a:t>
            </a:r>
            <a:r>
              <a:rPr lang="en-US" dirty="0" err="1"/>
              <a:t>seran</a:t>
            </a:r>
            <a:r>
              <a:rPr lang="en-US" dirty="0"/>
              <a:t> </a:t>
            </a:r>
            <a:r>
              <a:rPr lang="en-US" dirty="0" err="1"/>
              <a:t>sometidas</a:t>
            </a:r>
            <a:r>
              <a:rPr lang="en-US" dirty="0"/>
              <a:t> a un </a:t>
            </a:r>
            <a:r>
              <a:rPr lang="en-US" dirty="0" err="1"/>
              <a:t>proceso</a:t>
            </a:r>
            <a:r>
              <a:rPr lang="en-US" dirty="0"/>
              <a:t> de </a:t>
            </a:r>
            <a:r>
              <a:rPr lang="en-US" dirty="0" err="1"/>
              <a:t>acreditación</a:t>
            </a:r>
            <a:r>
              <a:rPr lang="en-US" dirty="0"/>
              <a:t> que sera </a:t>
            </a:r>
            <a:r>
              <a:rPr lang="en-US" dirty="0" err="1"/>
              <a:t>llevado</a:t>
            </a:r>
            <a:r>
              <a:rPr lang="en-US" dirty="0"/>
              <a:t> a </a:t>
            </a:r>
            <a:r>
              <a:rPr lang="en-US" dirty="0" err="1"/>
              <a:t>cabo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b="1" dirty="0"/>
              <a:t>The World Federation For Medical Education (WFME)</a:t>
            </a:r>
            <a:r>
              <a:rPr lang="en-US" dirty="0"/>
              <a:t> and</a:t>
            </a:r>
            <a:r>
              <a:rPr lang="en-US" b="1" dirty="0"/>
              <a:t> The National Committee on Foreign Medical Education and Accreditation (NCFMEA)</a:t>
            </a:r>
            <a:r>
              <a:rPr lang="en-US" dirty="0"/>
              <a:t>. </a:t>
            </a:r>
          </a:p>
          <a:p>
            <a:r>
              <a:rPr lang="en-US" dirty="0">
                <a:ea typeface="+mn-lt"/>
                <a:cs typeface="+mn-lt"/>
                <a:hlinkClick r:id="rId2"/>
              </a:rPr>
              <a:t>Recognized Accreditation Policy (ecfmg.org)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43A4E-645B-76CC-AFD4-F404A42FD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6" descr="Icon&#10;&#10;Description automatically generated">
            <a:extLst>
              <a:ext uri="{FF2B5EF4-FFF2-40B4-BE49-F238E27FC236}">
                <a16:creationId xmlns:a16="http://schemas.microsoft.com/office/drawing/2014/main" id="{5F696A3F-A979-1F2D-5D44-31031C03F0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05" r="2967" b="-680"/>
          <a:stretch/>
        </p:blipFill>
        <p:spPr>
          <a:xfrm>
            <a:off x="2302997" y="481012"/>
            <a:ext cx="1451389" cy="122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6717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0B9EF-053C-A687-FB0F-F7170D245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947" y="80058"/>
            <a:ext cx="6547786" cy="114279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dirty="0"/>
              <a:t>2.</a:t>
            </a:r>
            <a:r>
              <a:rPr lang="en-US" b="1" dirty="0"/>
              <a:t> </a:t>
            </a:r>
            <a:r>
              <a:rPr lang="en-US" b="1" dirty="0" err="1"/>
              <a:t>Obtener</a:t>
            </a:r>
            <a:r>
              <a:rPr lang="en-US" b="1" dirty="0"/>
              <a:t> </a:t>
            </a:r>
            <a:r>
              <a:rPr lang="en-US" b="1" dirty="0" err="1"/>
              <a:t>el</a:t>
            </a:r>
            <a:r>
              <a:rPr lang="en-US" b="1" dirty="0"/>
              <a:t> USMLE/ECFMG Identification Number.</a:t>
            </a:r>
            <a:r>
              <a:rPr lang="en-US" dirty="0"/>
              <a:t> Se </a:t>
            </a:r>
            <a:r>
              <a:rPr lang="en-US" dirty="0" err="1"/>
              <a:t>debe</a:t>
            </a:r>
            <a:r>
              <a:rPr lang="en-US" dirty="0"/>
              <a:t> de </a:t>
            </a:r>
            <a:r>
              <a:rPr lang="en-US" dirty="0" err="1"/>
              <a:t>entrar</a:t>
            </a:r>
            <a:r>
              <a:rPr lang="en-US" dirty="0"/>
              <a:t> al </a:t>
            </a:r>
            <a:r>
              <a:rPr lang="en-US" dirty="0">
                <a:hlinkClick r:id="rId2"/>
              </a:rPr>
              <a:t>www.ecfmg.org</a:t>
            </a:r>
            <a:r>
              <a:rPr lang="en-US" dirty="0"/>
              <a:t> y </a:t>
            </a:r>
            <a:r>
              <a:rPr lang="en-US" dirty="0" err="1"/>
              <a:t>hacer</a:t>
            </a:r>
            <a:r>
              <a:rPr lang="en-US" dirty="0"/>
              <a:t> click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Oline Services y </a:t>
            </a:r>
            <a:r>
              <a:rPr lang="en-US" dirty="0" err="1"/>
              <a:t>luego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 click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Interactive Web Applications (IWA)</a:t>
            </a:r>
            <a:r>
              <a:rPr lang="en-US" dirty="0"/>
              <a:t> para </a:t>
            </a:r>
            <a:r>
              <a:rPr lang="en-US" dirty="0" err="1"/>
              <a:t>hacer</a:t>
            </a:r>
            <a:r>
              <a:rPr lang="en-US" dirty="0"/>
              <a:t> la </a:t>
            </a:r>
            <a:r>
              <a:rPr lang="en-US" dirty="0" err="1"/>
              <a:t>solicitud</a:t>
            </a:r>
            <a:r>
              <a:rPr lang="en-US" dirty="0"/>
              <a:t> del ECFMG/USMLE ID. </a:t>
            </a:r>
            <a:r>
              <a:rPr lang="en-US" dirty="0" err="1"/>
              <a:t>Finalmente</a:t>
            </a:r>
            <a:r>
              <a:rPr lang="en-US" dirty="0"/>
              <a:t> se </a:t>
            </a:r>
            <a:r>
              <a:rPr lang="en-US" dirty="0" err="1"/>
              <a:t>debe</a:t>
            </a:r>
            <a:r>
              <a:rPr lang="en-US" dirty="0"/>
              <a:t> de leer bien y </a:t>
            </a:r>
            <a:r>
              <a:rPr lang="en-US" dirty="0" err="1"/>
              <a:t>llenar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lo que se </a:t>
            </a:r>
            <a:r>
              <a:rPr lang="en-US" dirty="0" err="1"/>
              <a:t>pide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formulario</a:t>
            </a:r>
            <a:r>
              <a:rPr lang="en-US" dirty="0"/>
              <a:t> con </a:t>
            </a:r>
            <a:r>
              <a:rPr lang="en-US" dirty="0" err="1"/>
              <a:t>pasaporte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mano. Una </a:t>
            </a:r>
            <a:r>
              <a:rPr lang="en-US" dirty="0" err="1"/>
              <a:t>vez</a:t>
            </a:r>
            <a:r>
              <a:rPr lang="en-US" dirty="0"/>
              <a:t> que se </a:t>
            </a:r>
            <a:r>
              <a:rPr lang="en-US" dirty="0" err="1"/>
              <a:t>envie</a:t>
            </a:r>
            <a:r>
              <a:rPr lang="en-US" dirty="0"/>
              <a:t> se </a:t>
            </a:r>
            <a:r>
              <a:rPr lang="en-US" dirty="0" err="1"/>
              <a:t>debe</a:t>
            </a:r>
            <a:r>
              <a:rPr lang="en-US" dirty="0"/>
              <a:t> de </a:t>
            </a:r>
            <a:r>
              <a:rPr lang="en-US" dirty="0" err="1"/>
              <a:t>esperar</a:t>
            </a:r>
            <a:r>
              <a:rPr lang="en-US" dirty="0"/>
              <a:t> de 10 a 15 días </a:t>
            </a:r>
            <a:r>
              <a:rPr lang="en-US" dirty="0" err="1"/>
              <a:t>laborables</a:t>
            </a:r>
            <a:r>
              <a:rPr lang="en-US" dirty="0"/>
              <a:t> para </a:t>
            </a:r>
            <a:r>
              <a:rPr lang="en-US" dirty="0" err="1"/>
              <a:t>recibir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Email </a:t>
            </a:r>
            <a:r>
              <a:rPr lang="en-US" dirty="0" err="1"/>
              <a:t>tu</a:t>
            </a:r>
            <a:r>
              <a:rPr lang="en-US" dirty="0"/>
              <a:t> USMLE/ECFMG ID. Con </a:t>
            </a:r>
            <a:r>
              <a:rPr lang="en-US" dirty="0" err="1"/>
              <a:t>este</a:t>
            </a:r>
            <a:r>
              <a:rPr lang="en-US" dirty="0"/>
              <a:t> ID </a:t>
            </a:r>
            <a:r>
              <a:rPr lang="en-US" dirty="0" err="1"/>
              <a:t>podras</a:t>
            </a:r>
            <a:r>
              <a:rPr lang="en-US" dirty="0"/>
              <a:t> acceder a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de ECFMG y </a:t>
            </a:r>
            <a:r>
              <a:rPr lang="en-US" dirty="0" err="1"/>
              <a:t>crear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clave.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640F4A-95B3-0DC8-A987-D688C9CB1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904B37F-1FDC-F966-57DD-5B4DEB234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10" y="1174171"/>
            <a:ext cx="6787247" cy="554366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A9DD1B5B-25B8-E9BE-AC8F-9CA2B4A9E0C8}"/>
              </a:ext>
            </a:extLst>
          </p:cNvPr>
          <p:cNvSpPr/>
          <p:nvPr/>
        </p:nvSpPr>
        <p:spPr>
          <a:xfrm flipH="1">
            <a:off x="3417631" y="1751360"/>
            <a:ext cx="310444" cy="35277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3F7B70CC-62C7-C755-6DF2-9949C685CCBD}"/>
              </a:ext>
            </a:extLst>
          </p:cNvPr>
          <p:cNvSpPr/>
          <p:nvPr/>
        </p:nvSpPr>
        <p:spPr>
          <a:xfrm>
            <a:off x="3536477" y="4499138"/>
            <a:ext cx="578555" cy="33866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1243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1266155-090E-9AB1-D801-ACD4590448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586" y="206855"/>
            <a:ext cx="6396782" cy="6199965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7EE30C-DC72-62AB-DC20-F9A79935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F78F8AB9-7B88-AE40-4CB2-02358B35ED40}"/>
              </a:ext>
            </a:extLst>
          </p:cNvPr>
          <p:cNvSpPr/>
          <p:nvPr/>
        </p:nvSpPr>
        <p:spPr>
          <a:xfrm>
            <a:off x="6377554" y="4596822"/>
            <a:ext cx="700690" cy="33282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860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A8F3E-C29D-0EC3-B477-35E47B085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6215CD-D5E0-292C-A07F-40220988B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A9067E7-ED37-54B9-F8D0-8825B3E74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2" y="12302"/>
            <a:ext cx="5891839" cy="6646491"/>
          </a:xfrm>
          <a:prstGeom prst="rect">
            <a:avLst/>
          </a:prstGeom>
        </p:spPr>
      </p:pic>
      <p:pic>
        <p:nvPicPr>
          <p:cNvPr id="7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9846EE7-6D13-CA76-4CF5-3BB660270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853" y="12375"/>
            <a:ext cx="6193764" cy="683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99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C8DD0-73A9-FE66-DF24-B3F31FE4C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179" y="508779"/>
            <a:ext cx="5961032" cy="60849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3.  </a:t>
            </a:r>
            <a:r>
              <a:rPr lang="en-US" b="1" dirty="0" err="1"/>
              <a:t>Llenar</a:t>
            </a:r>
            <a:r>
              <a:rPr lang="en-US" b="1" dirty="0"/>
              <a:t>, </a:t>
            </a:r>
            <a:r>
              <a:rPr lang="en-US" b="1" dirty="0" err="1"/>
              <a:t>enviar</a:t>
            </a:r>
            <a:r>
              <a:rPr lang="en-US" b="1" dirty="0"/>
              <a:t> y </a:t>
            </a:r>
            <a:r>
              <a:rPr lang="en-US" b="1" dirty="0" err="1"/>
              <a:t>notarizar</a:t>
            </a:r>
            <a:r>
              <a:rPr lang="en-US" b="1" dirty="0"/>
              <a:t> </a:t>
            </a:r>
            <a:r>
              <a:rPr lang="en-US" b="1" dirty="0" err="1"/>
              <a:t>el</a:t>
            </a:r>
            <a:r>
              <a:rPr lang="en-US" b="1" dirty="0"/>
              <a:t> Form 186 para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ECFMG </a:t>
            </a:r>
            <a:r>
              <a:rPr lang="en-US" b="1" dirty="0" err="1">
                <a:solidFill>
                  <a:srgbClr val="FF0000"/>
                </a:solidFill>
              </a:rPr>
              <a:t>Cerfication</a:t>
            </a:r>
            <a:r>
              <a:rPr lang="en-US" b="1" dirty="0"/>
              <a:t> . </a:t>
            </a:r>
            <a:r>
              <a:rPr lang="en-US" dirty="0"/>
              <a:t>El </a:t>
            </a:r>
            <a:r>
              <a:rPr lang="en-US" dirty="0" err="1"/>
              <a:t>cual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disponible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b="1" dirty="0"/>
              <a:t>IWA</a:t>
            </a:r>
            <a:r>
              <a:rPr lang="en-US" dirty="0"/>
              <a:t> </a:t>
            </a:r>
            <a:r>
              <a:rPr lang="en-US" dirty="0" err="1"/>
              <a:t>donde</a:t>
            </a:r>
            <a:r>
              <a:rPr lang="en-US" dirty="0"/>
              <a:t> </a:t>
            </a:r>
            <a:r>
              <a:rPr lang="en-US" dirty="0" err="1"/>
              <a:t>entramos</a:t>
            </a:r>
            <a:r>
              <a:rPr lang="en-US" dirty="0"/>
              <a:t> a </a:t>
            </a:r>
            <a:r>
              <a:rPr lang="en-US" dirty="0" err="1"/>
              <a:t>nuestra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con </a:t>
            </a:r>
            <a:r>
              <a:rPr lang="en-US" dirty="0" err="1"/>
              <a:t>nuestro</a:t>
            </a:r>
            <a:r>
              <a:rPr lang="en-US" dirty="0"/>
              <a:t> ECFMG/USMLE ID Number. El Form 186 </a:t>
            </a:r>
            <a:r>
              <a:rPr lang="en-US" dirty="0" err="1"/>
              <a:t>debe</a:t>
            </a:r>
            <a:r>
              <a:rPr lang="en-US" dirty="0"/>
              <a:t> ser </a:t>
            </a:r>
            <a:r>
              <a:rPr lang="en-US" dirty="0" err="1"/>
              <a:t>llenado</a:t>
            </a:r>
            <a:r>
              <a:rPr lang="en-US" dirty="0"/>
              <a:t> </a:t>
            </a:r>
            <a:r>
              <a:rPr lang="en-US" dirty="0" err="1"/>
              <a:t>mediante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b="1" i="1" dirty="0"/>
              <a:t> persona o </a:t>
            </a:r>
            <a:r>
              <a:rPr lang="en-US" b="1" i="1" dirty="0" err="1"/>
              <a:t>notario</a:t>
            </a:r>
            <a:r>
              <a:rPr lang="en-US" dirty="0"/>
              <a:t> que </a:t>
            </a:r>
            <a:r>
              <a:rPr lang="en-US" dirty="0" err="1"/>
              <a:t>va</a:t>
            </a:r>
            <a:r>
              <a:rPr lang="en-US" dirty="0"/>
              <a:t> a </a:t>
            </a:r>
            <a:r>
              <a:rPr lang="en-US" dirty="0" err="1"/>
              <a:t>verificar</a:t>
            </a:r>
            <a:r>
              <a:rPr lang="en-US" dirty="0"/>
              <a:t> que seas </a:t>
            </a:r>
            <a:r>
              <a:rPr lang="en-US" dirty="0" err="1"/>
              <a:t>tu</a:t>
            </a:r>
            <a:r>
              <a:rPr lang="en-US" dirty="0"/>
              <a:t> </a:t>
            </a:r>
            <a:r>
              <a:rPr lang="en-US" dirty="0" err="1"/>
              <a:t>realmente</a:t>
            </a:r>
            <a:r>
              <a:rPr lang="en-US" dirty="0"/>
              <a:t> la persona.</a:t>
            </a:r>
          </a:p>
          <a:p>
            <a:r>
              <a:rPr lang="en-US" dirty="0"/>
              <a:t>Todo se hare </a:t>
            </a:r>
            <a:r>
              <a:rPr lang="en-US" dirty="0" err="1"/>
              <a:t>mediante</a:t>
            </a:r>
            <a:r>
              <a:rPr lang="en-US" dirty="0"/>
              <a:t> </a:t>
            </a:r>
            <a:r>
              <a:rPr lang="en-US" b="1" i="1" dirty="0" err="1"/>
              <a:t>NotaryCam</a:t>
            </a:r>
            <a:r>
              <a:rPr lang="en-US" b="1" i="1" dirty="0"/>
              <a:t> </a:t>
            </a:r>
            <a:r>
              <a:rPr lang="en-US" dirty="0"/>
              <a:t>que es la </a:t>
            </a:r>
            <a:r>
              <a:rPr lang="en-US" dirty="0" err="1"/>
              <a:t>plataforma</a:t>
            </a:r>
            <a:r>
              <a:rPr lang="en-US" dirty="0"/>
              <a:t> </a:t>
            </a:r>
            <a:r>
              <a:rPr lang="en-US" dirty="0" err="1"/>
              <a:t>donde</a:t>
            </a:r>
            <a:r>
              <a:rPr lang="en-US" dirty="0"/>
              <a:t> 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pondras</a:t>
            </a:r>
            <a:r>
              <a:rPr lang="en-US" dirty="0"/>
              <a:t> 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contacto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notario</a:t>
            </a:r>
            <a:r>
              <a:rPr lang="en-US" dirty="0"/>
              <a:t> que </a:t>
            </a:r>
            <a:r>
              <a:rPr lang="en-US" dirty="0" err="1"/>
              <a:t>te</a:t>
            </a:r>
            <a:r>
              <a:rPr lang="en-US" dirty="0"/>
              <a:t> hara </a:t>
            </a:r>
            <a:r>
              <a:rPr lang="en-US" dirty="0" err="1"/>
              <a:t>varias</a:t>
            </a:r>
            <a:r>
              <a:rPr lang="en-US" dirty="0"/>
              <a:t> </a:t>
            </a:r>
            <a:r>
              <a:rPr lang="en-US" dirty="0" err="1"/>
              <a:t>preguntas</a:t>
            </a:r>
            <a:r>
              <a:rPr lang="en-US" dirty="0"/>
              <a:t>, </a:t>
            </a:r>
            <a:r>
              <a:rPr lang="en-US" dirty="0" err="1"/>
              <a:t>asi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tomara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</a:t>
            </a:r>
            <a:r>
              <a:rPr lang="en-US" dirty="0"/>
              <a:t> </a:t>
            </a:r>
            <a:r>
              <a:rPr lang="en-US" dirty="0" err="1"/>
              <a:t>tuya</a:t>
            </a:r>
            <a:r>
              <a:rPr lang="en-US" dirty="0"/>
              <a:t>.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puedes</a:t>
            </a:r>
            <a:r>
              <a:rPr lang="en-US" dirty="0"/>
              <a:t> </a:t>
            </a:r>
            <a:r>
              <a:rPr lang="en-US" dirty="0" err="1"/>
              <a:t>enviarle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</a:t>
            </a:r>
            <a:r>
              <a:rPr lang="en-US" dirty="0"/>
              <a:t> de </a:t>
            </a:r>
            <a:r>
              <a:rPr lang="en-US" dirty="0" err="1"/>
              <a:t>preferencia</a:t>
            </a:r>
            <a:r>
              <a:rPr lang="en-US" dirty="0"/>
              <a:t> </a:t>
            </a:r>
            <a:r>
              <a:rPr lang="en-US" dirty="0" err="1"/>
              <a:t>tuya</a:t>
            </a:r>
            <a:r>
              <a:rPr lang="en-US" dirty="0"/>
              <a:t> y </a:t>
            </a:r>
            <a:r>
              <a:rPr lang="en-US" dirty="0" err="1"/>
              <a:t>esta</a:t>
            </a:r>
            <a:r>
              <a:rPr lang="en-US" dirty="0"/>
              <a:t> se </a:t>
            </a:r>
            <a:r>
              <a:rPr lang="en-US" dirty="0" err="1"/>
              <a:t>colocara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Form 186. Esto </a:t>
            </a:r>
            <a:r>
              <a:rPr lang="en-US" dirty="0" err="1"/>
              <a:t>tendra</a:t>
            </a:r>
            <a:r>
              <a:rPr lang="en-US" dirty="0"/>
              <a:t> un </a:t>
            </a:r>
            <a:r>
              <a:rPr lang="en-US" dirty="0" err="1"/>
              <a:t>costo</a:t>
            </a:r>
            <a:r>
              <a:rPr lang="en-US" dirty="0"/>
              <a:t> de </a:t>
            </a:r>
            <a:r>
              <a:rPr lang="en-US" b="1" dirty="0">
                <a:solidFill>
                  <a:srgbClr val="FF0000"/>
                </a:solidFill>
              </a:rPr>
              <a:t>160 </a:t>
            </a:r>
            <a:r>
              <a:rPr lang="en-US" b="1" dirty="0" err="1">
                <a:solidFill>
                  <a:srgbClr val="FF0000"/>
                </a:solidFill>
              </a:rPr>
              <a:t>dolares</a:t>
            </a:r>
            <a:r>
              <a:rPr lang="en-US" b="1" dirty="0"/>
              <a:t>. </a:t>
            </a:r>
            <a:endParaRPr lang="en-US"/>
          </a:p>
          <a:p>
            <a:r>
              <a:rPr lang="en-US" b="1" dirty="0" err="1"/>
              <a:t>Nota</a:t>
            </a:r>
            <a:r>
              <a:rPr lang="en-US" b="1" dirty="0"/>
              <a:t>: </a:t>
            </a:r>
            <a:r>
              <a:rPr lang="en-US" dirty="0"/>
              <a:t>Una </a:t>
            </a:r>
            <a:r>
              <a:rPr lang="en-US" dirty="0" err="1"/>
              <a:t>vez</a:t>
            </a:r>
            <a:r>
              <a:rPr lang="en-US" dirty="0"/>
              <a:t> que se </a:t>
            </a:r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pago</a:t>
            </a:r>
            <a:r>
              <a:rPr lang="en-US" dirty="0"/>
              <a:t> se </a:t>
            </a:r>
            <a:r>
              <a:rPr lang="en-US" dirty="0" err="1"/>
              <a:t>debe</a:t>
            </a:r>
            <a:r>
              <a:rPr lang="en-US" dirty="0"/>
              <a:t> de </a:t>
            </a:r>
            <a:r>
              <a:rPr lang="en-US" dirty="0" err="1"/>
              <a:t>hacer</a:t>
            </a:r>
            <a:r>
              <a:rPr lang="en-US" dirty="0"/>
              <a:t> la </a:t>
            </a:r>
            <a:r>
              <a:rPr lang="en-US" dirty="0" err="1"/>
              <a:t>cita</a:t>
            </a:r>
            <a:r>
              <a:rPr lang="en-US" dirty="0"/>
              <a:t> para </a:t>
            </a:r>
            <a:r>
              <a:rPr lang="en-US" dirty="0" err="1"/>
              <a:t>tener</a:t>
            </a:r>
            <a:r>
              <a:rPr lang="en-US" dirty="0"/>
              <a:t> la </a:t>
            </a:r>
            <a:r>
              <a:rPr lang="en-US" dirty="0" err="1"/>
              <a:t>entrevista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notario</a:t>
            </a:r>
            <a:r>
              <a:rPr lang="en-US" dirty="0"/>
              <a:t> que </a:t>
            </a:r>
            <a:r>
              <a:rPr lang="en-US" dirty="0" err="1"/>
              <a:t>va</a:t>
            </a:r>
            <a:r>
              <a:rPr lang="en-US" dirty="0"/>
              <a:t> a </a:t>
            </a:r>
            <a:r>
              <a:rPr lang="en-US" dirty="0" err="1"/>
              <a:t>llenar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formulario</a:t>
            </a:r>
            <a:r>
              <a:rPr lang="en-US" dirty="0"/>
              <a:t>  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vía</a:t>
            </a:r>
            <a:r>
              <a:rPr lang="en-US" b="1" dirty="0"/>
              <a:t> Zoom.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48CAE6-6380-085F-3195-69BD34D6B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15</a:t>
            </a:fld>
            <a:endParaRPr lang="en-US" dirty="0"/>
          </a:p>
        </p:txBody>
      </p:sp>
      <p:pic>
        <p:nvPicPr>
          <p:cNvPr id="6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C75FF76F-A3C0-8038-B9F0-F6A72F9D0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813" y="4747264"/>
            <a:ext cx="2743200" cy="862293"/>
          </a:xfrm>
          <a:prstGeom prst="rect">
            <a:avLst/>
          </a:prstGeom>
        </p:spPr>
      </p:pic>
      <p:pic>
        <p:nvPicPr>
          <p:cNvPr id="2" name="Picture 3" descr="Text&#10;&#10;Description automatically generated">
            <a:extLst>
              <a:ext uri="{FF2B5EF4-FFF2-40B4-BE49-F238E27FC236}">
                <a16:creationId xmlns:a16="http://schemas.microsoft.com/office/drawing/2014/main" id="{B5E18430-BF22-2665-41ED-7EC5DA2A0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442" y="34157"/>
            <a:ext cx="5587283" cy="686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93200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46BDE5-AF7B-6AD5-CD4B-DF176C54D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D72701CA-679D-40E5-D3FC-C5406AB52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91" y="67428"/>
            <a:ext cx="5351171" cy="672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04862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64136-C356-E3C6-3006-A4D377BD1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737" y="254036"/>
            <a:ext cx="5969739" cy="2346834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/>
              <a:t>4. </a:t>
            </a:r>
            <a:r>
              <a:rPr lang="en-US" b="1" dirty="0" err="1"/>
              <a:t>Someter</a:t>
            </a:r>
            <a:r>
              <a:rPr lang="en-US" b="1" dirty="0"/>
              <a:t> la </a:t>
            </a:r>
            <a:r>
              <a:rPr lang="en-US" b="1" dirty="0" err="1"/>
              <a:t>aplicación</a:t>
            </a:r>
            <a:r>
              <a:rPr lang="en-US" b="1" dirty="0"/>
              <a:t> online para </a:t>
            </a:r>
            <a:r>
              <a:rPr lang="en-US" b="1" dirty="0" err="1"/>
              <a:t>tomar</a:t>
            </a:r>
            <a:r>
              <a:rPr lang="en-US" b="1" dirty="0"/>
              <a:t> </a:t>
            </a:r>
            <a:r>
              <a:rPr lang="en-US" b="1" dirty="0" err="1"/>
              <a:t>el</a:t>
            </a:r>
            <a:r>
              <a:rPr lang="en-US" b="1" dirty="0"/>
              <a:t> USMLE Step 1 a </a:t>
            </a:r>
            <a:r>
              <a:rPr lang="en-US" b="1" dirty="0" err="1"/>
              <a:t>través</a:t>
            </a:r>
            <a:r>
              <a:rPr lang="en-US" b="1" dirty="0"/>
              <a:t> del IWA</a:t>
            </a:r>
            <a:r>
              <a:rPr lang="en-US" dirty="0"/>
              <a:t>.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mismo</a:t>
            </a:r>
            <a:r>
              <a:rPr lang="en-US" dirty="0"/>
              <a:t> paso para </a:t>
            </a:r>
            <a:r>
              <a:rPr lang="en-US" dirty="0" err="1"/>
              <a:t>fijar</a:t>
            </a:r>
            <a:r>
              <a:rPr lang="en-US" dirty="0"/>
              <a:t> </a:t>
            </a:r>
            <a:r>
              <a:rPr lang="en-US" dirty="0" err="1"/>
              <a:t>fecha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b="1" dirty="0"/>
              <a:t> Step 2 CK</a:t>
            </a:r>
            <a:r>
              <a:rPr lang="en-US" dirty="0"/>
              <a:t>. Una </a:t>
            </a:r>
            <a:r>
              <a:rPr lang="en-US" dirty="0" err="1"/>
              <a:t>vez</a:t>
            </a:r>
            <a:r>
              <a:rPr lang="en-US" dirty="0"/>
              <a:t> que se </a:t>
            </a:r>
            <a:r>
              <a:rPr lang="en-US" dirty="0" err="1"/>
              <a:t>llene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formulario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mostraran</a:t>
            </a:r>
            <a:r>
              <a:rPr lang="en-US" dirty="0"/>
              <a:t> un </a:t>
            </a:r>
            <a:r>
              <a:rPr lang="en-US" b="1" dirty="0" err="1"/>
              <a:t>período</a:t>
            </a:r>
            <a:r>
              <a:rPr lang="en-US" b="1" dirty="0"/>
              <a:t> de </a:t>
            </a:r>
            <a:r>
              <a:rPr lang="en-US" b="1" dirty="0" err="1"/>
              <a:t>eligibildad</a:t>
            </a:r>
            <a:r>
              <a:rPr lang="en-US" dirty="0"/>
              <a:t> 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podras</a:t>
            </a:r>
            <a:r>
              <a:rPr lang="en-US" dirty="0"/>
              <a:t> </a:t>
            </a:r>
            <a:r>
              <a:rPr lang="en-US" dirty="0" err="1"/>
              <a:t>elegir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fecha</a:t>
            </a:r>
            <a:r>
              <a:rPr lang="en-US" dirty="0"/>
              <a:t> probable </a:t>
            </a:r>
            <a:r>
              <a:rPr lang="en-US" dirty="0" err="1"/>
              <a:t>en</a:t>
            </a:r>
            <a:r>
              <a:rPr lang="en-US" dirty="0"/>
              <a:t> un</a:t>
            </a:r>
            <a:r>
              <a:rPr lang="en-US" b="1" dirty="0"/>
              <a:t> </a:t>
            </a:r>
            <a:r>
              <a:rPr lang="en-US" b="1" dirty="0" err="1"/>
              <a:t>período</a:t>
            </a:r>
            <a:r>
              <a:rPr lang="en-US" b="1" dirty="0"/>
              <a:t> de </a:t>
            </a:r>
            <a:r>
              <a:rPr lang="en-US" b="1" dirty="0" err="1"/>
              <a:t>tres</a:t>
            </a:r>
            <a:r>
              <a:rPr lang="en-US" b="1" dirty="0"/>
              <a:t> meses</a:t>
            </a:r>
            <a:r>
              <a:rPr lang="en-US" dirty="0"/>
              <a:t> para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examen. </a:t>
            </a:r>
            <a:endParaRPr lang="en-US"/>
          </a:p>
          <a:p>
            <a:r>
              <a:rPr lang="en-US" dirty="0"/>
              <a:t>Este </a:t>
            </a:r>
            <a:r>
              <a:rPr lang="en-US" dirty="0" err="1"/>
              <a:t>proceso</a:t>
            </a:r>
            <a:r>
              <a:rPr lang="en-US" dirty="0"/>
              <a:t> </a:t>
            </a:r>
            <a:r>
              <a:rPr lang="en-US" dirty="0" err="1"/>
              <a:t>toma</a:t>
            </a:r>
            <a:r>
              <a:rPr lang="en-US" dirty="0"/>
              <a:t> un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que </a:t>
            </a:r>
            <a:r>
              <a:rPr lang="en-US" dirty="0" err="1"/>
              <a:t>después</a:t>
            </a:r>
            <a:r>
              <a:rPr lang="en-US" dirty="0"/>
              <a:t> que se </a:t>
            </a:r>
            <a:r>
              <a:rPr lang="en-US" dirty="0" err="1"/>
              <a:t>efectua</a:t>
            </a:r>
            <a:r>
              <a:rPr lang="en-US" dirty="0"/>
              <a:t> 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pago</a:t>
            </a:r>
            <a:r>
              <a:rPr lang="en-US" dirty="0"/>
              <a:t> del examen </a:t>
            </a:r>
            <a:r>
              <a:rPr lang="en-US" dirty="0" err="1"/>
              <a:t>el</a:t>
            </a:r>
            <a:r>
              <a:rPr lang="en-US" dirty="0"/>
              <a:t> ECFMG </a:t>
            </a:r>
            <a:r>
              <a:rPr lang="en-US" dirty="0" err="1"/>
              <a:t>comienza</a:t>
            </a:r>
            <a:r>
              <a:rPr lang="en-US" dirty="0"/>
              <a:t> a </a:t>
            </a:r>
            <a:r>
              <a:rPr lang="en-US" dirty="0" err="1"/>
              <a:t>pedir</a:t>
            </a:r>
            <a:r>
              <a:rPr lang="en-US" dirty="0"/>
              <a:t> </a:t>
            </a:r>
            <a:r>
              <a:rPr lang="en-US" dirty="0" err="1"/>
              <a:t>documentos</a:t>
            </a:r>
            <a:r>
              <a:rPr lang="en-US" dirty="0"/>
              <a:t> tales </a:t>
            </a:r>
            <a:r>
              <a:rPr lang="en-US" dirty="0" err="1"/>
              <a:t>como</a:t>
            </a:r>
            <a:r>
              <a:rPr lang="en-US" dirty="0"/>
              <a:t>: </a:t>
            </a:r>
            <a:r>
              <a:rPr lang="en-US" b="1" u="sng" dirty="0" err="1">
                <a:solidFill>
                  <a:srgbClr val="FF0000"/>
                </a:solidFill>
              </a:rPr>
              <a:t>Título</a:t>
            </a:r>
            <a:r>
              <a:rPr lang="en-US" b="1" u="sng" dirty="0">
                <a:solidFill>
                  <a:srgbClr val="FF0000"/>
                </a:solidFill>
              </a:rPr>
              <a:t> de Doctor </a:t>
            </a:r>
            <a:r>
              <a:rPr lang="en-US" b="1" u="sng" dirty="0" err="1">
                <a:solidFill>
                  <a:srgbClr val="FF0000"/>
                </a:solidFill>
              </a:rPr>
              <a:t>en</a:t>
            </a:r>
            <a:r>
              <a:rPr lang="en-US" b="1" u="sng" dirty="0">
                <a:solidFill>
                  <a:srgbClr val="FF0000"/>
                </a:solidFill>
              </a:rPr>
              <a:t> Medicina</a:t>
            </a:r>
            <a:r>
              <a:rPr lang="en-US" dirty="0"/>
              <a:t>,</a:t>
            </a:r>
            <a:r>
              <a:rPr lang="en-US" u="sng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certificación</a:t>
            </a:r>
            <a:r>
              <a:rPr lang="en-US" b="1" u="sng" dirty="0">
                <a:solidFill>
                  <a:srgbClr val="FF0000"/>
                </a:solidFill>
              </a:rPr>
              <a:t> de </a:t>
            </a:r>
            <a:r>
              <a:rPr lang="en-US" b="1" u="sng" dirty="0" err="1">
                <a:solidFill>
                  <a:srgbClr val="FF0000"/>
                </a:solidFill>
              </a:rPr>
              <a:t>grado</a:t>
            </a:r>
            <a:r>
              <a:rPr lang="en-US" dirty="0"/>
              <a:t>, y </a:t>
            </a:r>
            <a:r>
              <a:rPr lang="en-US" b="1" u="sng" dirty="0">
                <a:solidFill>
                  <a:srgbClr val="FF0000"/>
                </a:solidFill>
              </a:rPr>
              <a:t>record de nota</a:t>
            </a:r>
            <a:r>
              <a:rPr lang="en-US" dirty="0"/>
              <a:t>. Todos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documentos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de ser </a:t>
            </a:r>
            <a:r>
              <a:rPr lang="en-US" dirty="0" err="1"/>
              <a:t>traducidos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un traductor </a:t>
            </a:r>
            <a:r>
              <a:rPr lang="en-US" dirty="0" err="1"/>
              <a:t>cerficado</a:t>
            </a:r>
            <a:r>
              <a:rPr lang="en-US" dirty="0"/>
              <a:t> y </a:t>
            </a:r>
            <a:r>
              <a:rPr lang="en-US" dirty="0" err="1"/>
              <a:t>enviados</a:t>
            </a:r>
            <a:r>
              <a:rPr lang="en-US" dirty="0"/>
              <a:t> al ECFMG a traves de la </a:t>
            </a:r>
            <a:r>
              <a:rPr lang="en-US" dirty="0" err="1"/>
              <a:t>universidad</a:t>
            </a:r>
            <a:r>
              <a:rPr lang="en-US" dirty="0"/>
              <a:t>.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451CD2-93A5-6917-4F81-21A67339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pic>
        <p:nvPicPr>
          <p:cNvPr id="2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CFADE0D-DD48-AD84-3254-B25C90859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5" y="2595679"/>
            <a:ext cx="6220495" cy="3716531"/>
          </a:xfrm>
          <a:prstGeom prst="rect">
            <a:avLst/>
          </a:prstGeom>
        </p:spPr>
      </p:pic>
      <p:pic>
        <p:nvPicPr>
          <p:cNvPr id="4" name="Picture 5" descr="Text&#10;&#10;Description automatically generated">
            <a:extLst>
              <a:ext uri="{FF2B5EF4-FFF2-40B4-BE49-F238E27FC236}">
                <a16:creationId xmlns:a16="http://schemas.microsoft.com/office/drawing/2014/main" id="{5C077EE6-D327-EA23-33D6-0628D3E8E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189" y="1071059"/>
            <a:ext cx="5651678" cy="524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7069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23718-D4E1-8D6C-62B2-85DAAA6D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931" y="93687"/>
            <a:ext cx="3171825" cy="965159"/>
          </a:xfrm>
        </p:spPr>
        <p:txBody>
          <a:bodyPr>
            <a:normAutofit/>
          </a:bodyPr>
          <a:lstStyle/>
          <a:p>
            <a:r>
              <a:rPr lang="en-US" dirty="0">
                <a:latin typeface="Rockwell"/>
              </a:rPr>
              <a:t>Costos de </a:t>
            </a:r>
            <a:r>
              <a:rPr lang="en-US" dirty="0" err="1">
                <a:latin typeface="Rockwell"/>
              </a:rPr>
              <a:t>los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examenes</a:t>
            </a:r>
            <a:r>
              <a:rPr lang="en-US" dirty="0">
                <a:latin typeface="Rockwell"/>
              </a:rPr>
              <a:t>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724A0D-1EDA-5EF9-52C8-C0C56ECE6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18</a:t>
            </a:fld>
            <a:endParaRPr lang="en-US" dirty="0"/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04681F8B-EF81-5DE0-1B65-8F1587A4B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725" y="1056836"/>
            <a:ext cx="3886199" cy="5763760"/>
          </a:xfrm>
          <a:prstGeom prst="rect">
            <a:avLst/>
          </a:prstGeom>
        </p:spPr>
      </p:pic>
      <p:pic>
        <p:nvPicPr>
          <p:cNvPr id="7" name="Picture 7" descr="Text&#10;&#10;Description automatically generated">
            <a:extLst>
              <a:ext uri="{FF2B5EF4-FFF2-40B4-BE49-F238E27FC236}">
                <a16:creationId xmlns:a16="http://schemas.microsoft.com/office/drawing/2014/main" id="{ED207FCC-24DF-6F97-95D9-36AC167AD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968" y="1124311"/>
            <a:ext cx="2856470" cy="112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66072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760AF-C0A3-C069-AA9C-10EC8F24B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952" y="258445"/>
            <a:ext cx="6665522" cy="951752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Rockwell"/>
              </a:rPr>
              <a:t>Estrategias</a:t>
            </a:r>
            <a:r>
              <a:rPr lang="en-US" dirty="0">
                <a:latin typeface="Rockwell"/>
              </a:rPr>
              <a:t> </a:t>
            </a:r>
            <a:r>
              <a:rPr lang="en-US" dirty="0" err="1">
                <a:latin typeface="Rockwell"/>
              </a:rPr>
              <a:t>efectivas</a:t>
            </a:r>
            <a:r>
              <a:rPr lang="en-US" dirty="0">
                <a:latin typeface="Rockwell"/>
              </a:rPr>
              <a:t> DE </a:t>
            </a:r>
            <a:r>
              <a:rPr lang="en-US" dirty="0" err="1">
                <a:latin typeface="Rockwell"/>
              </a:rPr>
              <a:t>aPRENDIZAJE</a:t>
            </a:r>
            <a:r>
              <a:rPr lang="en-US" dirty="0">
                <a:latin typeface="Rockwell"/>
              </a:rPr>
              <a:t> para </a:t>
            </a:r>
            <a:r>
              <a:rPr lang="en-US" dirty="0" err="1">
                <a:latin typeface="Rockwell"/>
              </a:rPr>
              <a:t>los</a:t>
            </a:r>
            <a:r>
              <a:rPr lang="en-US" dirty="0">
                <a:latin typeface="Rockwell"/>
              </a:rPr>
              <a:t> USMLE STEPS</a:t>
            </a:r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77AE95BA-A939-6B2A-B94C-3ACE9D9DC8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273" y="1286314"/>
            <a:ext cx="4781655" cy="54535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969B87-318F-9251-EA9F-69C32097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31164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287832"/>
            <a:ext cx="8421688" cy="878874"/>
          </a:xfrm>
        </p:spPr>
        <p:txBody>
          <a:bodyPr/>
          <a:lstStyle/>
          <a:p>
            <a:r>
              <a:rPr lang="en-US">
                <a:latin typeface="Rockwell"/>
              </a:rPr>
              <a:t>CONSEJOS BASADOS EN MI EXPERIENCIA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73486" y="1328158"/>
            <a:ext cx="4031945" cy="592849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/>
              <a:t>Usar </a:t>
            </a:r>
            <a:r>
              <a:rPr lang="en-US" err="1"/>
              <a:t>desde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primer </a:t>
            </a:r>
            <a:r>
              <a:rPr lang="en-US" err="1"/>
              <a:t>dia</a:t>
            </a:r>
            <a:r>
              <a:rPr lang="en-US"/>
              <a:t> de </a:t>
            </a:r>
            <a:r>
              <a:rPr lang="en-US" err="1"/>
              <a:t>estudio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b="1"/>
              <a:t>First Aid para el Step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1C80FB-53F9-42EE-B1E6-D0F998EC5D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99526" y="1975520"/>
            <a:ext cx="4031030" cy="10573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Lo ideal es </a:t>
            </a:r>
            <a:r>
              <a:rPr lang="en-US" dirty="0" err="1"/>
              <a:t>integrarlo</a:t>
            </a:r>
            <a:r>
              <a:rPr lang="en-US" dirty="0"/>
              <a:t> con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materiales</a:t>
            </a:r>
            <a:r>
              <a:rPr lang="en-US" dirty="0"/>
              <a:t> que se </a:t>
            </a:r>
            <a:r>
              <a:rPr lang="en-US" dirty="0" err="1"/>
              <a:t>estén</a:t>
            </a:r>
            <a:r>
              <a:rPr lang="en-US" dirty="0"/>
              <a:t> </a:t>
            </a:r>
            <a:r>
              <a:rPr lang="en-US" dirty="0" err="1"/>
              <a:t>usando</a:t>
            </a:r>
            <a:r>
              <a:rPr lang="en-US" dirty="0"/>
              <a:t> para </a:t>
            </a:r>
            <a:r>
              <a:rPr lang="en-US" dirty="0" err="1"/>
              <a:t>estudiar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 son: </a:t>
            </a:r>
            <a:r>
              <a:rPr lang="en-US" b="1" dirty="0"/>
              <a:t>lecture notes with videos, Q banks, and Flash cards</a:t>
            </a:r>
            <a:r>
              <a:rPr lang="en-US" dirty="0"/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1BA2B5-6A90-4204-ABDD-7183FBB03A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3004" y="1275606"/>
            <a:ext cx="4031945" cy="82057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/>
              <a:t>Usar </a:t>
            </a:r>
            <a:r>
              <a:rPr lang="en-US" err="1"/>
              <a:t>metodos</a:t>
            </a:r>
            <a:r>
              <a:rPr lang="en-US"/>
              <a:t> que </a:t>
            </a:r>
            <a:r>
              <a:rPr lang="en-US" err="1"/>
              <a:t>eviten</a:t>
            </a:r>
            <a:r>
              <a:rPr lang="en-US"/>
              <a:t> la </a:t>
            </a:r>
            <a:r>
              <a:rPr lang="en-US" err="1"/>
              <a:t>Procrastinación</a:t>
            </a:r>
            <a:r>
              <a:rPr lang="en-US"/>
              <a:t> </a:t>
            </a:r>
            <a:r>
              <a:rPr lang="en-US" err="1"/>
              <a:t>como</a:t>
            </a:r>
            <a:r>
              <a:rPr lang="en-US"/>
              <a:t> la </a:t>
            </a:r>
            <a:r>
              <a:rPr lang="en-US" b="1"/>
              <a:t>Tecnica de Pomodoro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7D4C34-22A0-4D54-A07D-E1E9A11463E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73143" y="2045589"/>
            <a:ext cx="4031030" cy="7595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ea typeface="+mn-lt"/>
                <a:cs typeface="+mn-lt"/>
              </a:rPr>
              <a:t>Consiste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básicamente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la </a:t>
            </a:r>
            <a:r>
              <a:rPr lang="en-US" dirty="0" err="1">
                <a:ea typeface="+mn-lt"/>
                <a:cs typeface="+mn-lt"/>
              </a:rPr>
              <a:t>división</a:t>
            </a:r>
            <a:r>
              <a:rPr lang="en-US" dirty="0">
                <a:ea typeface="+mn-lt"/>
                <a:cs typeface="+mn-lt"/>
              </a:rPr>
              <a:t> del </a:t>
            </a:r>
            <a:r>
              <a:rPr lang="en-US" dirty="0" err="1">
                <a:ea typeface="+mn-lt"/>
                <a:cs typeface="+mn-lt"/>
              </a:rPr>
              <a:t>tiempo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lapsos</a:t>
            </a:r>
            <a:r>
              <a:rPr lang="en-US" dirty="0">
                <a:ea typeface="+mn-lt"/>
                <a:cs typeface="+mn-lt"/>
              </a:rPr>
              <a:t> de 25 </a:t>
            </a:r>
            <a:r>
              <a:rPr lang="en-US" dirty="0" err="1">
                <a:ea typeface="+mn-lt"/>
                <a:cs typeface="+mn-lt"/>
              </a:rPr>
              <a:t>minutos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trabajo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dirty="0" err="1">
                <a:ea typeface="+mn-lt"/>
                <a:cs typeface="+mn-lt"/>
              </a:rPr>
              <a:t>conocidos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como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pomodoros</a:t>
            </a:r>
            <a:r>
              <a:rPr lang="en-US" dirty="0">
                <a:ea typeface="+mn-lt"/>
                <a:cs typeface="+mn-lt"/>
              </a:rPr>
              <a:t>) + 5 </a:t>
            </a:r>
            <a:r>
              <a:rPr lang="en-US" dirty="0" err="1">
                <a:ea typeface="+mn-lt"/>
                <a:cs typeface="+mn-lt"/>
              </a:rPr>
              <a:t>minutos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descanso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1D392D-FB66-47A0-B628-5ADE822A2C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99761" y="4293155"/>
            <a:ext cx="4031945" cy="61036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b="1" err="1"/>
              <a:t>Iniciar</a:t>
            </a:r>
            <a:r>
              <a:rPr lang="en-US" b="1"/>
              <a:t> </a:t>
            </a:r>
            <a:r>
              <a:rPr lang="en-US" b="1" err="1"/>
              <a:t>los</a:t>
            </a:r>
            <a:r>
              <a:rPr lang="en-US" b="1"/>
              <a:t> Questions Banks lo mas temprano posible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C26CE0-2506-4B44-A26F-C12BFA5B18B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38964" y="4940518"/>
            <a:ext cx="4092340" cy="89089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 err="1"/>
              <a:t>Practicar</a:t>
            </a:r>
            <a:r>
              <a:rPr lang="en-US" dirty="0"/>
              <a:t> con un </a:t>
            </a:r>
            <a:r>
              <a:rPr lang="en-US" dirty="0" err="1"/>
              <a:t>buen</a:t>
            </a:r>
            <a:r>
              <a:rPr lang="en-US" dirty="0"/>
              <a:t> banco de </a:t>
            </a:r>
            <a:r>
              <a:rPr lang="en-US" dirty="0" err="1"/>
              <a:t>pregunta</a:t>
            </a:r>
            <a:r>
              <a:rPr lang="en-US" dirty="0"/>
              <a:t> es la </a:t>
            </a:r>
            <a:r>
              <a:rPr lang="en-US" dirty="0" err="1"/>
              <a:t>manera</a:t>
            </a:r>
            <a:r>
              <a:rPr lang="en-US" dirty="0"/>
              <a:t> mas </a:t>
            </a:r>
            <a:r>
              <a:rPr lang="en-US" dirty="0" err="1"/>
              <a:t>eficaz</a:t>
            </a:r>
            <a:r>
              <a:rPr lang="en-US" dirty="0"/>
              <a:t> para </a:t>
            </a:r>
            <a:r>
              <a:rPr lang="en-US" dirty="0" err="1"/>
              <a:t>retener</a:t>
            </a:r>
            <a:r>
              <a:rPr lang="en-US" dirty="0"/>
              <a:t> y </a:t>
            </a:r>
            <a:r>
              <a:rPr lang="en-US" dirty="0" err="1"/>
              <a:t>aprender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manera</a:t>
            </a:r>
            <a:r>
              <a:rPr lang="en-US" dirty="0"/>
              <a:t> </a:t>
            </a:r>
            <a:r>
              <a:rPr lang="en-US" dirty="0" err="1"/>
              <a:t>práctica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lo que </a:t>
            </a:r>
            <a:r>
              <a:rPr lang="en-US" dirty="0" err="1"/>
              <a:t>va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examenes</a:t>
            </a:r>
            <a:r>
              <a:rPr lang="en-US" dirty="0"/>
              <a:t>. Asi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 </a:t>
            </a:r>
            <a:r>
              <a:rPr lang="en-US" dirty="0" err="1"/>
              <a:t>ayuda</a:t>
            </a:r>
            <a:r>
              <a:rPr lang="en-US" dirty="0"/>
              <a:t> a </a:t>
            </a:r>
            <a:r>
              <a:rPr lang="en-US" dirty="0" err="1"/>
              <a:t>enfocar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cosas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r>
              <a:rPr lang="en-US" dirty="0"/>
              <a:t>. 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68F40F8-BF35-45E9-B3DD-5436362D746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42699" y="4293156"/>
            <a:ext cx="4128289" cy="70671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b="1" dirty="0" err="1"/>
              <a:t>Estudiar</a:t>
            </a:r>
            <a:r>
              <a:rPr lang="en-US" b="1" dirty="0"/>
              <a:t> lo </a:t>
            </a:r>
            <a:r>
              <a:rPr lang="en-US" b="1" err="1"/>
              <a:t>más</a:t>
            </a:r>
            <a:r>
              <a:rPr lang="en-US" b="1" dirty="0"/>
              <a:t> que </a:t>
            </a:r>
            <a:r>
              <a:rPr lang="en-US" b="1" dirty="0" err="1"/>
              <a:t>puedas</a:t>
            </a:r>
            <a:r>
              <a:rPr lang="en-US" b="1" dirty="0"/>
              <a:t> y </a:t>
            </a:r>
            <a:r>
              <a:rPr lang="en-US" b="1" dirty="0" err="1"/>
              <a:t>evitar</a:t>
            </a:r>
            <a:r>
              <a:rPr lang="en-US" b="1" dirty="0"/>
              <a:t> </a:t>
            </a:r>
            <a:r>
              <a:rPr lang="en-US" b="1" dirty="0" err="1"/>
              <a:t>todo</a:t>
            </a:r>
            <a:r>
              <a:rPr lang="en-US" b="1" dirty="0"/>
              <a:t> lo que robe </a:t>
            </a:r>
            <a:r>
              <a:rPr lang="en-US" b="1" dirty="0" err="1"/>
              <a:t>tiempo</a:t>
            </a:r>
            <a:r>
              <a:rPr lang="en-US" b="1" dirty="0"/>
              <a:t> de </a:t>
            </a:r>
            <a:r>
              <a:rPr lang="en-US" b="1" dirty="0" err="1"/>
              <a:t>estudio</a:t>
            </a:r>
            <a:endParaRPr lang="en-US" b="1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39C97C-2DDC-4706-B96C-B02FAE53A42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95764" y="4905483"/>
            <a:ext cx="4031030" cy="8383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Lo </a:t>
            </a:r>
            <a:r>
              <a:rPr lang="en-US" dirty="0" err="1"/>
              <a:t>recomendable</a:t>
            </a:r>
            <a:r>
              <a:rPr lang="en-US" dirty="0"/>
              <a:t> 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mínimo</a:t>
            </a:r>
            <a:r>
              <a:rPr lang="en-US" dirty="0"/>
              <a:t> es </a:t>
            </a:r>
            <a:r>
              <a:rPr lang="en-US" dirty="0" err="1"/>
              <a:t>estudiar</a:t>
            </a:r>
            <a:r>
              <a:rPr lang="en-US" dirty="0"/>
              <a:t> de 8 a 10 horas, 6 días a la </a:t>
            </a:r>
            <a:r>
              <a:rPr lang="en-US" dirty="0" err="1"/>
              <a:t>semana</a:t>
            </a:r>
            <a:r>
              <a:rPr lang="en-US" dirty="0"/>
              <a:t>, </a:t>
            </a:r>
            <a:r>
              <a:rPr lang="en-US" dirty="0" err="1"/>
              <a:t>trazandote</a:t>
            </a:r>
            <a:r>
              <a:rPr lang="en-US" dirty="0"/>
              <a:t> </a:t>
            </a:r>
            <a:r>
              <a:rPr lang="en-US" dirty="0" err="1"/>
              <a:t>metas</a:t>
            </a:r>
            <a:r>
              <a:rPr lang="en-US" dirty="0"/>
              <a:t> a </a:t>
            </a:r>
            <a:r>
              <a:rPr lang="en-US" b="1" dirty="0" err="1"/>
              <a:t>corto</a:t>
            </a:r>
            <a:r>
              <a:rPr lang="en-US" b="1" dirty="0"/>
              <a:t> </a:t>
            </a:r>
            <a:r>
              <a:rPr lang="en-US" b="1" dirty="0" err="1"/>
              <a:t>plazo</a:t>
            </a:r>
            <a:r>
              <a:rPr lang="en-US" b="1" dirty="0"/>
              <a:t> y largo </a:t>
            </a:r>
            <a:r>
              <a:rPr lang="en-US" b="1" dirty="0" err="1"/>
              <a:t>plazo</a:t>
            </a:r>
            <a:r>
              <a:rPr lang="en-US" b="1" dirty="0"/>
              <a:t>.</a:t>
            </a:r>
            <a:r>
              <a:rPr lang="en-US" dirty="0"/>
              <a:t> 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CE36A058-BEC2-4BC5-A467-F2EB2A365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152471" y="6408902"/>
            <a:ext cx="174436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1" name="Picture 11" descr="Text&#10;&#10;Description automatically generated">
            <a:extLst>
              <a:ext uri="{FF2B5EF4-FFF2-40B4-BE49-F238E27FC236}">
                <a16:creationId xmlns:a16="http://schemas.microsoft.com/office/drawing/2014/main" id="{0DA8143A-C4F1-2688-7C58-014895425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765" y="2867080"/>
            <a:ext cx="956332" cy="1202669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7D467120-73B6-877D-0408-9CE493D97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090" y="2837288"/>
            <a:ext cx="2699407" cy="1183423"/>
          </a:xfrm>
          <a:prstGeom prst="rect">
            <a:avLst/>
          </a:prstGeom>
        </p:spPr>
      </p:pic>
      <p:pic>
        <p:nvPicPr>
          <p:cNvPr id="13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BF8F6ADD-281C-9859-E290-B2F2B6AAC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9959" y="5685551"/>
            <a:ext cx="1108842" cy="1013590"/>
          </a:xfrm>
          <a:prstGeom prst="rect">
            <a:avLst/>
          </a:prstGeom>
        </p:spPr>
      </p:pic>
      <p:pic>
        <p:nvPicPr>
          <p:cNvPr id="14" name="Picture 14" descr="Icon&#10;&#10;Description automatically generated">
            <a:extLst>
              <a:ext uri="{FF2B5EF4-FFF2-40B4-BE49-F238E27FC236}">
                <a16:creationId xmlns:a16="http://schemas.microsoft.com/office/drawing/2014/main" id="{7928CBBB-312A-1D53-385B-F47B18215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3380" y="5795963"/>
            <a:ext cx="581792" cy="582558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7FF5B28A-375E-2727-6991-120C6220E0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6189" y="5747078"/>
            <a:ext cx="1402037" cy="794188"/>
          </a:xfrm>
          <a:prstGeom prst="rect">
            <a:avLst/>
          </a:prstGeom>
        </p:spPr>
      </p:pic>
      <p:pic>
        <p:nvPicPr>
          <p:cNvPr id="16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9740489-4744-74A7-5EC5-23B39113B4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0140" y="5837401"/>
            <a:ext cx="1223033" cy="525956"/>
          </a:xfrm>
          <a:prstGeom prst="rect">
            <a:avLst/>
          </a:prstGeom>
        </p:spPr>
      </p:pic>
      <p:pic>
        <p:nvPicPr>
          <p:cNvPr id="17" name="Picture 17" descr="A picture containing logo&#10;&#10;Description automatically generated">
            <a:extLst>
              <a:ext uri="{FF2B5EF4-FFF2-40B4-BE49-F238E27FC236}">
                <a16:creationId xmlns:a16="http://schemas.microsoft.com/office/drawing/2014/main" id="{7EA7823E-3BBC-149C-9E46-A3B245FF2F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4278" y="5750199"/>
            <a:ext cx="1079720" cy="7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79" y="4156405"/>
            <a:ext cx="3592521" cy="1325563"/>
          </a:xfrm>
        </p:spPr>
        <p:txBody>
          <a:bodyPr>
            <a:normAutofit/>
          </a:bodyPr>
          <a:lstStyle/>
          <a:p>
            <a:r>
              <a:rPr lang="en-US" b="1">
                <a:latin typeface="Rockwell"/>
              </a:rPr>
              <a:t>Materiales DE ESTUDIO para El usmle step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1C80FB-53F9-42EE-B1E6-D0F998EC5D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34242" y="134967"/>
            <a:ext cx="5431971" cy="626821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>
              <a:buFont typeface="Wingdings" panose="020B0604020202020204" pitchFamily="34" charset="0"/>
              <a:buChar char="q"/>
            </a:pPr>
            <a:r>
              <a:rPr lang="en-ZA" b="1" dirty="0">
                <a:latin typeface="Rockwell"/>
              </a:rPr>
              <a:t>First Aid USMLE Step 1</a:t>
            </a:r>
            <a:endParaRPr lang="en-US"/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ZA" b="1" dirty="0">
                <a:latin typeface="Rockwell"/>
              </a:rPr>
              <a:t>(1) </a:t>
            </a:r>
            <a:r>
              <a:rPr lang="en-ZA" b="1" dirty="0" err="1">
                <a:latin typeface="Rockwell"/>
              </a:rPr>
              <a:t>Uwold</a:t>
            </a:r>
            <a:r>
              <a:rPr lang="en-ZA" b="1" dirty="0">
                <a:latin typeface="Rockwell"/>
              </a:rPr>
              <a:t>  (2) </a:t>
            </a:r>
            <a:r>
              <a:rPr lang="en-ZA" b="1" dirty="0" err="1">
                <a:latin typeface="Rockwell"/>
              </a:rPr>
              <a:t>Truelearn</a:t>
            </a:r>
            <a:r>
              <a:rPr lang="en-ZA" b="1" dirty="0">
                <a:latin typeface="Rockwell"/>
              </a:rPr>
              <a:t> (3) </a:t>
            </a:r>
            <a:r>
              <a:rPr lang="en-ZA" b="1" dirty="0" err="1">
                <a:latin typeface="Rockwell"/>
              </a:rPr>
              <a:t>Amboss</a:t>
            </a:r>
            <a:r>
              <a:rPr lang="en-ZA" b="1" dirty="0">
                <a:latin typeface="Rockwell"/>
              </a:rPr>
              <a:t> (4) USMLE RX 360</a:t>
            </a:r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ZA" b="1" dirty="0">
                <a:latin typeface="Rockwell"/>
              </a:rPr>
              <a:t>Medical Solution Review </a:t>
            </a:r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ZA" b="1" dirty="0">
                <a:latin typeface="Rockwell"/>
              </a:rPr>
              <a:t>Kaplan Videos and Lecture Notes </a:t>
            </a:r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ZA" b="1" dirty="0" err="1">
                <a:latin typeface="Rockwell"/>
              </a:rPr>
              <a:t>Pathoma</a:t>
            </a:r>
            <a:r>
              <a:rPr lang="en-ZA" b="1" dirty="0">
                <a:latin typeface="Rockwell"/>
              </a:rPr>
              <a:t> </a:t>
            </a:r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ZA" b="1" dirty="0" err="1">
                <a:latin typeface="Rockwell"/>
              </a:rPr>
              <a:t>Contanzo</a:t>
            </a:r>
            <a:r>
              <a:rPr lang="en-ZA" b="1" dirty="0">
                <a:latin typeface="Rockwell"/>
              </a:rPr>
              <a:t> Physiology</a:t>
            </a:r>
            <a:r>
              <a:rPr lang="en-ZA" dirty="0"/>
              <a:t> </a:t>
            </a:r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ZA" b="1" dirty="0">
                <a:latin typeface="Rockwell"/>
              </a:rPr>
              <a:t>Sketchy Pharm and Micro</a:t>
            </a:r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AutoNum type="alphaUcPeriod"/>
            </a:pPr>
            <a:endParaRPr lang="en-ZA" dirty="0"/>
          </a:p>
          <a:p>
            <a:pPr marL="342900" indent="-342900">
              <a:buAutoNum type="arabicPeriod"/>
            </a:pPr>
            <a:endParaRPr lang="en-ZA" dirty="0"/>
          </a:p>
          <a:p>
            <a:pPr marL="342900" indent="-342900">
              <a:buAutoNum type="arabicPeriod"/>
            </a:pPr>
            <a:endParaRPr lang="en-ZA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5D1BD041-3428-4D62-934F-F3FF6D36F90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7" name="Picture 27" descr="Text&#10;&#10;Description automatically generated">
            <a:extLst>
              <a:ext uri="{FF2B5EF4-FFF2-40B4-BE49-F238E27FC236}">
                <a16:creationId xmlns:a16="http://schemas.microsoft.com/office/drawing/2014/main" id="{3834B778-4C0E-B674-927F-E00A96370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019" y="381642"/>
            <a:ext cx="557344" cy="719525"/>
          </a:xfrm>
          <a:prstGeom prst="rect">
            <a:avLst/>
          </a:prstGeom>
        </p:spPr>
      </p:pic>
      <p:pic>
        <p:nvPicPr>
          <p:cNvPr id="28" name="Picture 28" descr="Icon&#10;&#10;Description automatically generated">
            <a:extLst>
              <a:ext uri="{FF2B5EF4-FFF2-40B4-BE49-F238E27FC236}">
                <a16:creationId xmlns:a16="http://schemas.microsoft.com/office/drawing/2014/main" id="{0BFE5115-1644-72FE-B09F-E5480D04D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131" y="1368124"/>
            <a:ext cx="703821" cy="703048"/>
          </a:xfrm>
          <a:prstGeom prst="rect">
            <a:avLst/>
          </a:prstGeom>
        </p:spPr>
      </p:pic>
      <p:pic>
        <p:nvPicPr>
          <p:cNvPr id="29" name="Picture 2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E1B0DC0-FF9C-3E97-AEBC-DAE389E2E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371" y="1477147"/>
            <a:ext cx="1153555" cy="485003"/>
          </a:xfrm>
          <a:prstGeom prst="rect">
            <a:avLst/>
          </a:prstGeom>
        </p:spPr>
      </p:pic>
      <p:pic>
        <p:nvPicPr>
          <p:cNvPr id="30" name="Picture 30">
            <a:extLst>
              <a:ext uri="{FF2B5EF4-FFF2-40B4-BE49-F238E27FC236}">
                <a16:creationId xmlns:a16="http://schemas.microsoft.com/office/drawing/2014/main" id="{86E711C2-AEBE-F59C-7154-6D27D24A85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775" y="1385757"/>
            <a:ext cx="1190884" cy="688376"/>
          </a:xfrm>
          <a:prstGeom prst="rect">
            <a:avLst/>
          </a:prstGeom>
        </p:spPr>
      </p:pic>
      <p:pic>
        <p:nvPicPr>
          <p:cNvPr id="31" name="Picture 31" descr="A picture containing logo&#10;&#10;Description automatically generated">
            <a:extLst>
              <a:ext uri="{FF2B5EF4-FFF2-40B4-BE49-F238E27FC236}">
                <a16:creationId xmlns:a16="http://schemas.microsoft.com/office/drawing/2014/main" id="{EF60171C-8529-C9B9-77B8-6EA80483FF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878" y="1368640"/>
            <a:ext cx="989056" cy="629937"/>
          </a:xfrm>
          <a:prstGeom prst="rect">
            <a:avLst/>
          </a:prstGeom>
        </p:spPr>
      </p:pic>
      <p:pic>
        <p:nvPicPr>
          <p:cNvPr id="32" name="Picture 32">
            <a:extLst>
              <a:ext uri="{FF2B5EF4-FFF2-40B4-BE49-F238E27FC236}">
                <a16:creationId xmlns:a16="http://schemas.microsoft.com/office/drawing/2014/main" id="{CE28EC81-8EAE-FA19-C013-A93C2AC13E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2188" y="2269944"/>
            <a:ext cx="1857633" cy="694532"/>
          </a:xfrm>
          <a:prstGeom prst="rect">
            <a:avLst/>
          </a:prstGeom>
        </p:spPr>
      </p:pic>
      <p:pic>
        <p:nvPicPr>
          <p:cNvPr id="33" name="Picture 33" descr="A picture containing logo&#10;&#10;Description automatically generated">
            <a:extLst>
              <a:ext uri="{FF2B5EF4-FFF2-40B4-BE49-F238E27FC236}">
                <a16:creationId xmlns:a16="http://schemas.microsoft.com/office/drawing/2014/main" id="{D84B2DFB-A4F6-9ADC-8570-122407D939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3051" y="3228875"/>
            <a:ext cx="1332471" cy="694634"/>
          </a:xfrm>
          <a:prstGeom prst="rect">
            <a:avLst/>
          </a:prstGeom>
        </p:spPr>
      </p:pic>
      <p:pic>
        <p:nvPicPr>
          <p:cNvPr id="34" name="Picture 34" descr="A picture containing text, newspaper, screenshot&#10;&#10;Description automatically generated">
            <a:extLst>
              <a:ext uri="{FF2B5EF4-FFF2-40B4-BE49-F238E27FC236}">
                <a16:creationId xmlns:a16="http://schemas.microsoft.com/office/drawing/2014/main" id="{E901A391-EE84-A846-FB12-710CCD03A4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8685" y="3990742"/>
            <a:ext cx="693524" cy="877588"/>
          </a:xfrm>
          <a:prstGeom prst="rect">
            <a:avLst/>
          </a:prstGeom>
        </p:spPr>
      </p:pic>
      <p:pic>
        <p:nvPicPr>
          <p:cNvPr id="35" name="Picture 35" descr="A picture containing diagram&#10;&#10;Description automatically generated">
            <a:extLst>
              <a:ext uri="{FF2B5EF4-FFF2-40B4-BE49-F238E27FC236}">
                <a16:creationId xmlns:a16="http://schemas.microsoft.com/office/drawing/2014/main" id="{2649338B-3FBB-A0E1-2DBF-2D34B77EB8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44523" y="4918830"/>
            <a:ext cx="781823" cy="918777"/>
          </a:xfrm>
          <a:prstGeom prst="rect">
            <a:avLst/>
          </a:prstGeom>
        </p:spPr>
      </p:pic>
      <p:pic>
        <p:nvPicPr>
          <p:cNvPr id="36" name="Picture 36">
            <a:extLst>
              <a:ext uri="{FF2B5EF4-FFF2-40B4-BE49-F238E27FC236}">
                <a16:creationId xmlns:a16="http://schemas.microsoft.com/office/drawing/2014/main" id="{EC80ABBB-2353-F3BD-91F3-13C84693DD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9425760" y="5898032"/>
            <a:ext cx="898697" cy="962285"/>
          </a:xfrm>
          <a:prstGeom prst="rect">
            <a:avLst/>
          </a:prstGeom>
        </p:spPr>
      </p:pic>
      <p:pic>
        <p:nvPicPr>
          <p:cNvPr id="37" name="Picture 37" descr="Graphical user interface&#10;&#10;Description automatically generated">
            <a:extLst>
              <a:ext uri="{FF2B5EF4-FFF2-40B4-BE49-F238E27FC236}">
                <a16:creationId xmlns:a16="http://schemas.microsoft.com/office/drawing/2014/main" id="{6804A574-5493-528E-2B1B-C4638A20CF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87431" y="5939995"/>
            <a:ext cx="835111" cy="888658"/>
          </a:xfrm>
          <a:prstGeom prst="rect">
            <a:avLst/>
          </a:prstGeom>
        </p:spPr>
      </p:pic>
      <p:pic>
        <p:nvPicPr>
          <p:cNvPr id="38" name="Picture 38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71E00B34-263F-2A4D-CC6A-7F77A17F8A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34615" y="2664906"/>
            <a:ext cx="2732903" cy="167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941827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4C00-C33E-7B61-3A89-E1F266BAB6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Ejemplos</a:t>
            </a:r>
            <a:r>
              <a:rPr lang="en-US" dirty="0"/>
              <a:t> de </a:t>
            </a:r>
            <a:r>
              <a:rPr lang="en-US" dirty="0" err="1"/>
              <a:t>preguntas</a:t>
            </a:r>
            <a:r>
              <a:rPr lang="en-US" dirty="0"/>
              <a:t> de </a:t>
            </a:r>
            <a:r>
              <a:rPr lang="en-US" b="1" dirty="0" err="1"/>
              <a:t>usmle</a:t>
            </a:r>
            <a:r>
              <a:rPr lang="en-US" b="1" dirty="0"/>
              <a:t> step 1</a:t>
            </a:r>
            <a:r>
              <a:rPr lang="en-US" dirty="0"/>
              <a:t> 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CA0ECCD-0910-A7EE-6114-50B64C44412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947150" y="6356350"/>
            <a:ext cx="324485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1C46748-4468-3B22-3173-AAF887DA0FF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39538" y="6356350"/>
            <a:ext cx="652462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253423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AB69C00-78C6-183A-2A85-3969407195E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39538" y="6356350"/>
            <a:ext cx="652462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15507F17-4E01-41FB-876A-84017DB0E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18" y="549430"/>
            <a:ext cx="10165976" cy="580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25963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174041-66E6-5334-B93F-7AA0F5706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4E3A89-CFA5-88DD-E1C0-606DD8451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A5D3D932-E9C6-97D8-C46F-A5126BDB6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173"/>
            <a:ext cx="12191999" cy="679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8521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2DFCB7-690B-67BF-FAC5-AAA28ED5A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5DD799-694D-A424-9AEB-31C51CB02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25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30AA6CC-A1E9-2A38-72F9-3CB5FE211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483" y="-1682"/>
            <a:ext cx="5791197" cy="686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08783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1CAF06-450F-7ECB-F5DA-05E59261F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26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A88166F-2C20-AE68-68A8-EDD6C2545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166" y="365015"/>
            <a:ext cx="9117104" cy="622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5781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5A5BC-ADF0-55AD-0F32-9BA9F61F0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27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1E8E03F-69E9-70B3-F1F1-3DAFA5253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53" y="-2649"/>
            <a:ext cx="11170023" cy="683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42651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2EA11F-9B40-3C12-9BB4-AA5EC443F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BCFE52-E689-62AD-8AEB-680A40919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28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470CEA29-0E99-FA8F-5DD7-A099E29EC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036" y="56166"/>
            <a:ext cx="7853080" cy="669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6007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36AD7-29E6-4039-51C4-E7B6674A8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C72F24-D52C-258D-AFDF-486A3D635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29</a:t>
            </a:fld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16FA133A-9EE6-919F-86AC-15B6F591C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83" y="134147"/>
            <a:ext cx="10730751" cy="647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08033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B356F4-7BB6-956A-6A2D-DCF7891B4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38115E-EA76-33BB-9310-CAA708278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30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95B5E3D-17FD-A4D9-4AEF-5EB57B2FE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25" y="221"/>
            <a:ext cx="11618256" cy="681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86191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933D84-0C94-01DE-C3B0-0D64695F8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106A7B-3C27-D6C8-EDEF-A50D52212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31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39ADE191-35A9-2F1A-9863-A5F69AE6A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799" y="24203"/>
            <a:ext cx="5746376" cy="683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17052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71BFF-DD22-5DC6-6796-7812668ABA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21828" y="552304"/>
            <a:ext cx="5431971" cy="3108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NBME Self-Assessment ( </a:t>
            </a:r>
            <a:r>
              <a:rPr lang="en-US" dirty="0">
                <a:ea typeface="+mn-lt"/>
                <a:cs typeface="+mn-lt"/>
              </a:rPr>
              <a:t>https://www.mynbme.org)</a:t>
            </a:r>
            <a:endParaRPr lang="en-US" b="1" dirty="0">
              <a:latin typeface="Rockwell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E8BC6B5-451C-B833-912B-9DF870D3E7C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13" name="Picture 13" descr="Graphical user interface&#10;&#10;Description automatically generated">
            <a:extLst>
              <a:ext uri="{FF2B5EF4-FFF2-40B4-BE49-F238E27FC236}">
                <a16:creationId xmlns:a16="http://schemas.microsoft.com/office/drawing/2014/main" id="{22BD242F-1B65-6DB7-3693-C21729DA0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726" y="902897"/>
            <a:ext cx="9158414" cy="5577369"/>
          </a:xfrm>
          <a:prstGeom prst="rect">
            <a:avLst/>
          </a:prstGeom>
        </p:spPr>
      </p:pic>
      <p:sp>
        <p:nvSpPr>
          <p:cNvPr id="14" name="Arrow: Left 13">
            <a:extLst>
              <a:ext uri="{FF2B5EF4-FFF2-40B4-BE49-F238E27FC236}">
                <a16:creationId xmlns:a16="http://schemas.microsoft.com/office/drawing/2014/main" id="{54FBCE50-708E-A3C6-518B-68E32D6A4C4B}"/>
              </a:ext>
            </a:extLst>
          </p:cNvPr>
          <p:cNvSpPr/>
          <p:nvPr/>
        </p:nvSpPr>
        <p:spPr>
          <a:xfrm>
            <a:off x="9118173" y="5256441"/>
            <a:ext cx="978243" cy="48397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83236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2BD3D66-9909-BD49-E839-CFFBE650658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13" name="Picture 1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24444CA6-28B1-3C25-2CD2-5DE47D839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373" y="249819"/>
            <a:ext cx="7428468" cy="635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96356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3861C47-AE79-E911-1DB2-52201B5C526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5C0ACB7-53DB-5F9B-6CF5-2AB302C18A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13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4C8D7CA-7C16-3A16-0AB6-1E3FCB004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211" y="533722"/>
            <a:ext cx="8664144" cy="57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51018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5F86F-1DAD-7D9B-4246-94ACCB0479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99639" y="449330"/>
            <a:ext cx="5431971" cy="5579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 err="1">
                <a:latin typeface="Rockwell"/>
              </a:rPr>
              <a:t>Uworld</a:t>
            </a:r>
            <a:r>
              <a:rPr lang="en-US" b="1" dirty="0">
                <a:latin typeface="Rockwell"/>
              </a:rPr>
              <a:t> Self-Assessment 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EDBE707-4B22-9090-D8D0-6968B9B95DA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29CE065-F1DF-F629-204C-A9518FE4BF5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13" name="Picture 1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1E40222-209B-77D1-02A8-0B5215E7D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427" y="776560"/>
            <a:ext cx="4854146" cy="1742013"/>
          </a:xfrm>
          <a:prstGeom prst="rect">
            <a:avLst/>
          </a:prstGeom>
        </p:spPr>
      </p:pic>
      <p:pic>
        <p:nvPicPr>
          <p:cNvPr id="14" name="Picture 14" descr="Chart&#10;&#10;Description automatically generated">
            <a:extLst>
              <a:ext uri="{FF2B5EF4-FFF2-40B4-BE49-F238E27FC236}">
                <a16:creationId xmlns:a16="http://schemas.microsoft.com/office/drawing/2014/main" id="{DD83332E-0A1E-E3A3-84CB-4A733C411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238" y="2209065"/>
            <a:ext cx="3937685" cy="456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2825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EF115-9688-048B-4510-BF6C7F44A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463" y="4156405"/>
            <a:ext cx="3530737" cy="1325563"/>
          </a:xfrm>
        </p:spPr>
        <p:txBody>
          <a:bodyPr>
            <a:normAutofit fontScale="90000"/>
          </a:bodyPr>
          <a:lstStyle/>
          <a:p>
            <a:r>
              <a:rPr lang="en-US" b="1">
                <a:latin typeface="Rockwell"/>
              </a:rPr>
              <a:t>Materiales de </a:t>
            </a:r>
            <a:r>
              <a:rPr lang="en-US" b="1" err="1">
                <a:latin typeface="Rockwell"/>
              </a:rPr>
              <a:t>estudio</a:t>
            </a:r>
            <a:r>
              <a:rPr lang="en-US" b="1">
                <a:latin typeface="Rockwell"/>
              </a:rPr>
              <a:t> para </a:t>
            </a:r>
            <a:r>
              <a:rPr lang="en-US" b="1" err="1">
                <a:latin typeface="Rockwell"/>
              </a:rPr>
              <a:t>el</a:t>
            </a:r>
            <a:r>
              <a:rPr lang="en-US" b="1">
                <a:latin typeface="Rockwell"/>
              </a:rPr>
              <a:t> USMLE </a:t>
            </a:r>
            <a:r>
              <a:rPr lang="en-US" b="1" err="1">
                <a:latin typeface="Rockwell"/>
              </a:rPr>
              <a:t>sTEP</a:t>
            </a:r>
            <a:r>
              <a:rPr lang="en-US" b="1">
                <a:latin typeface="Rockwell"/>
              </a:rPr>
              <a:t> 2 CK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18881-8B75-5D94-53A8-45FE3EAAC7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33503" y="469926"/>
            <a:ext cx="5431971" cy="60773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Wingdings"/>
              <a:buChar char="q"/>
            </a:pPr>
            <a:r>
              <a:rPr lang="en-US" b="1" dirty="0" err="1">
                <a:latin typeface="Rockwell"/>
              </a:rPr>
              <a:t>Uworld</a:t>
            </a:r>
            <a:r>
              <a:rPr lang="en-US" b="1" dirty="0">
                <a:latin typeface="Rockwell"/>
              </a:rPr>
              <a:t> For Step 2 CK</a:t>
            </a:r>
            <a:r>
              <a:rPr lang="en-US" dirty="0"/>
              <a:t> </a:t>
            </a:r>
          </a:p>
          <a:p>
            <a:pPr marL="285750" indent="-285750">
              <a:buFont typeface="Wingdings"/>
              <a:buChar char="q"/>
            </a:pPr>
            <a:endParaRPr lang="en-US" dirty="0">
              <a:latin typeface="Tenorite"/>
            </a:endParaRPr>
          </a:p>
          <a:p>
            <a:pPr marL="285750" indent="-285750">
              <a:buFont typeface="Wingdings"/>
              <a:buChar char="q"/>
            </a:pPr>
            <a:endParaRPr lang="en-US" dirty="0">
              <a:latin typeface="Tenorite"/>
            </a:endParaRPr>
          </a:p>
          <a:p>
            <a:pPr marL="285750" indent="-285750">
              <a:buFont typeface="Wingdings"/>
              <a:buChar char="q"/>
            </a:pPr>
            <a:r>
              <a:rPr lang="en-US" b="1" dirty="0">
                <a:latin typeface="Rockwell"/>
              </a:rPr>
              <a:t>Master The Boards For Step 2 CK</a:t>
            </a:r>
          </a:p>
          <a:p>
            <a:pPr marL="285750" indent="-285750">
              <a:buFont typeface="Wingdings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/>
              <a:buChar char="q"/>
            </a:pPr>
            <a:r>
              <a:rPr lang="en-US" b="1" dirty="0">
                <a:latin typeface="Rockwell"/>
              </a:rPr>
              <a:t>Step-Up To Medicine For Step 2 CK</a:t>
            </a:r>
          </a:p>
          <a:p>
            <a:pPr marL="285750" indent="-285750">
              <a:buFont typeface="Wingdings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/>
              <a:buChar char="q"/>
            </a:pPr>
            <a:r>
              <a:rPr lang="en-US" b="1" dirty="0">
                <a:latin typeface="Rockwell"/>
              </a:rPr>
              <a:t>First Aid For Step 2 CK</a:t>
            </a:r>
          </a:p>
          <a:p>
            <a:pPr marL="285750" indent="-285750">
              <a:buFont typeface="Wingdings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/>
              <a:buChar char="q"/>
            </a:pPr>
            <a:r>
              <a:rPr lang="en-US" b="1" dirty="0" err="1">
                <a:latin typeface="Rockwell"/>
              </a:rPr>
              <a:t>Uworld</a:t>
            </a:r>
            <a:r>
              <a:rPr lang="en-US" b="1" dirty="0">
                <a:latin typeface="Rockwell"/>
              </a:rPr>
              <a:t> Self-Assessments (Form 1 and 2)</a:t>
            </a:r>
          </a:p>
          <a:p>
            <a:pPr marL="285750" indent="-285750">
              <a:buFont typeface="Wingdings"/>
              <a:buChar char="q"/>
            </a:pPr>
            <a:endParaRPr lang="en-US" dirty="0"/>
          </a:p>
          <a:p>
            <a:pPr marL="285750" indent="-285750">
              <a:buFont typeface="Wingdings"/>
              <a:buChar char="q"/>
            </a:pPr>
            <a:endParaRPr lang="en-US" dirty="0">
              <a:latin typeface="Tenorite"/>
            </a:endParaRPr>
          </a:p>
          <a:p>
            <a:pPr marL="285750" indent="-285750">
              <a:buFont typeface="Wingdings"/>
              <a:buChar char="q"/>
            </a:pPr>
            <a:r>
              <a:rPr lang="en-US" b="1" dirty="0">
                <a:latin typeface="Rockwell"/>
              </a:rPr>
              <a:t>NBME Self-Assessments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C558273-5AE5-B7E9-F084-0FD41617362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13" name="Picture 13" descr="Icon&#10;&#10;Description automatically generated">
            <a:extLst>
              <a:ext uri="{FF2B5EF4-FFF2-40B4-BE49-F238E27FC236}">
                <a16:creationId xmlns:a16="http://schemas.microsoft.com/office/drawing/2014/main" id="{517B3693-545B-9750-65F4-13A56105A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374" y="719394"/>
            <a:ext cx="817091" cy="826616"/>
          </a:xfrm>
          <a:prstGeom prst="rect">
            <a:avLst/>
          </a:prstGeom>
        </p:spPr>
      </p:pic>
      <p:pic>
        <p:nvPicPr>
          <p:cNvPr id="14" name="Picture 14" descr="Text&#10;&#10;Description automatically generated">
            <a:extLst>
              <a:ext uri="{FF2B5EF4-FFF2-40B4-BE49-F238E27FC236}">
                <a16:creationId xmlns:a16="http://schemas.microsoft.com/office/drawing/2014/main" id="{63314A83-B0A3-6D5F-902C-59964EF7F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1306" y="1066285"/>
            <a:ext cx="992145" cy="1234646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8F62F627-5706-67AD-AE01-734D262A4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042" y="3433376"/>
            <a:ext cx="966402" cy="1185734"/>
          </a:xfrm>
          <a:prstGeom prst="rect">
            <a:avLst/>
          </a:prstGeom>
        </p:spPr>
      </p:pic>
      <p:pic>
        <p:nvPicPr>
          <p:cNvPr id="16" name="Picture 16" descr="A picture containing timeline&#10;&#10;Description automatically generated">
            <a:extLst>
              <a:ext uri="{FF2B5EF4-FFF2-40B4-BE49-F238E27FC236}">
                <a16:creationId xmlns:a16="http://schemas.microsoft.com/office/drawing/2014/main" id="{EDA497DE-DE9A-E2FF-BFC1-D723A8DA6D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7209" y="2424240"/>
            <a:ext cx="973610" cy="116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49581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49BD-6764-2848-F78A-1DCCB835B1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Ejemplos</a:t>
            </a:r>
            <a:r>
              <a:rPr lang="en-US" dirty="0"/>
              <a:t> de </a:t>
            </a:r>
            <a:r>
              <a:rPr lang="en-US" dirty="0" err="1"/>
              <a:t>preguntas</a:t>
            </a:r>
            <a:r>
              <a:rPr lang="en-US" dirty="0"/>
              <a:t> de </a:t>
            </a:r>
            <a:r>
              <a:rPr lang="en-US" b="1" dirty="0" err="1"/>
              <a:t>usmle</a:t>
            </a:r>
            <a:r>
              <a:rPr lang="en-US" b="1" dirty="0"/>
              <a:t> step 2 ck</a:t>
            </a:r>
            <a:r>
              <a:rPr lang="en-US" dirty="0"/>
              <a:t> 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084F7A8-D4E8-1943-7155-BF39DD50D30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947150" y="6356350"/>
            <a:ext cx="324485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BDAE51A-3EC2-3092-A5EF-5346D8ED4E4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39538" y="6356350"/>
            <a:ext cx="652462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29287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7C6380DB-9283-94A4-2C29-A8209E0C2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1" y="5063"/>
            <a:ext cx="5764305" cy="68478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4ABC344-30F0-CE34-8B42-4537DD550899}"/>
                  </a:ext>
                </a:extLst>
              </p14:cNvPr>
              <p14:cNvContentPartPr/>
              <p14:nvPr/>
            </p14:nvContentPartPr>
            <p14:xfrm>
              <a:off x="5038164" y="5467461"/>
              <a:ext cx="3439509" cy="28528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4ABC344-30F0-CE34-8B42-4537DD5508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84169" y="5360481"/>
                <a:ext cx="3547140" cy="24213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8759462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6A549-6AA9-B148-6AD2-30737740D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2E44D8-E751-E0AE-1E35-68A232962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39</a:t>
            </a:fld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00A55F0E-F6FA-C32A-C56E-F8E1FAEBC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8818"/>
            <a:ext cx="12191999" cy="561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4675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AF091-B9ED-5722-54E6-F52BBC0EE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BDAF6-BEA4-7564-441B-5EBFD9251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40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21D1AD7-C8CD-2EDD-C807-C616B42D8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706" y="-3667"/>
            <a:ext cx="7046257" cy="686533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239D41E-6946-ACD1-2493-4A5DA26BBB53}"/>
                  </a:ext>
                </a:extLst>
              </p14:cNvPr>
              <p14:cNvContentPartPr/>
              <p14:nvPr/>
            </p14:nvContentPartPr>
            <p14:xfrm>
              <a:off x="4141693" y="4706471"/>
              <a:ext cx="3123333" cy="72108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239D41E-6946-ACD1-2493-4A5DA26BBB5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87700" y="4598847"/>
                <a:ext cx="3230960" cy="28699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0769396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B74D13-D43A-B60C-9E4C-FCC1A799C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41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8AF85DE-132C-7BAF-FE9C-F3DCB37E1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21958"/>
            <a:ext cx="12147175" cy="504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30044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9D5A47-B250-0C91-9307-C28CD84CB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1C9228-6CBD-4C91-7196-A9D93082D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42</a:t>
            </a:fld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091488EC-589C-690D-E046-8179C0401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107" y="34647"/>
            <a:ext cx="4939550" cy="678870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3F467B6-8259-58D7-7C34-BFA1EF7A6D19}"/>
                  </a:ext>
                </a:extLst>
              </p14:cNvPr>
              <p14:cNvContentPartPr/>
              <p14:nvPr/>
            </p14:nvContentPartPr>
            <p14:xfrm>
              <a:off x="3836894" y="5307106"/>
              <a:ext cx="3380340" cy="72108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3F467B6-8259-58D7-7C34-BFA1EF7A6D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83261" y="5199482"/>
                <a:ext cx="3487967" cy="28699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8828319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D107BB-C3E3-E515-52F8-D94F6EA54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43</a:t>
            </a:fld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3DF3D019-BF46-8147-8A18-1008E648C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9" y="1381795"/>
            <a:ext cx="10210799" cy="50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85079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BC8E-4EFB-8C36-32E8-0703C29D5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Rockwell"/>
              </a:rPr>
              <a:t>Materiales de estudio Para el OET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2AB27-0308-08F1-7271-D81FF8E15C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26179" y="202196"/>
            <a:ext cx="5431971" cy="8153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Free Sample Test de la </a:t>
            </a:r>
            <a:r>
              <a:rPr lang="en-US" b="1" dirty="0" err="1">
                <a:latin typeface="Rockwell"/>
              </a:rPr>
              <a:t>pagina</a:t>
            </a:r>
            <a:r>
              <a:rPr lang="en-US" b="1" dirty="0">
                <a:latin typeface="Rockwell"/>
              </a:rPr>
              <a:t> </a:t>
            </a:r>
            <a:r>
              <a:rPr lang="en-US" b="1" dirty="0" err="1">
                <a:latin typeface="Rockwell"/>
              </a:rPr>
              <a:t>oficial</a:t>
            </a:r>
            <a:r>
              <a:rPr lang="en-US" b="1" dirty="0">
                <a:latin typeface="Rockwell"/>
              </a:rPr>
              <a:t> del OET</a:t>
            </a:r>
            <a:r>
              <a:rPr lang="en-US" dirty="0"/>
              <a:t> </a:t>
            </a:r>
            <a:r>
              <a:rPr lang="en-US" dirty="0">
                <a:ea typeface="+mn-lt"/>
                <a:cs typeface="+mn-lt"/>
                <a:hlinkClick r:id="rId2"/>
              </a:rPr>
              <a:t>Find Free Sample Tests | OET Preparation Materials (occupationalenglishtest.org)</a:t>
            </a:r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1BB337C-6069-0310-D32D-17947A4CB73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13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021253B-9C91-3950-8933-6D4511CE0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941" y="985529"/>
            <a:ext cx="7438765" cy="5875483"/>
          </a:xfrm>
          <a:prstGeom prst="rect">
            <a:avLst/>
          </a:prstGeom>
        </p:spPr>
      </p:pic>
      <p:sp>
        <p:nvSpPr>
          <p:cNvPr id="14" name="Arrow: Left 13">
            <a:extLst>
              <a:ext uri="{FF2B5EF4-FFF2-40B4-BE49-F238E27FC236}">
                <a16:creationId xmlns:a16="http://schemas.microsoft.com/office/drawing/2014/main" id="{F6463E4C-095E-8769-5843-35F371046C97}"/>
              </a:ext>
            </a:extLst>
          </p:cNvPr>
          <p:cNvSpPr/>
          <p:nvPr/>
        </p:nvSpPr>
        <p:spPr>
          <a:xfrm>
            <a:off x="6018687" y="2424684"/>
            <a:ext cx="494271" cy="17505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11648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C6B00-F565-4AC0-14DD-E20908F8C2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21828" y="428736"/>
            <a:ext cx="5431971" cy="5579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E2 Language  </a:t>
            </a:r>
            <a:r>
              <a:rPr lang="en-US" dirty="0">
                <a:ea typeface="+mn-lt"/>
                <a:cs typeface="+mn-lt"/>
                <a:hlinkClick r:id="rId2"/>
              </a:rPr>
              <a:t>E2Language | OET Exam Online Course. Try for FREE now!</a:t>
            </a:r>
            <a:endParaRPr lang="en-US" b="1" dirty="0">
              <a:latin typeface="Rockwell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46A12DB-6607-4F1E-1159-5985451F595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13" name="Picture 1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B608F82-2203-A5AE-5644-C86E6CE26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8834" y="1195385"/>
            <a:ext cx="8149279" cy="468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39028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0CBBCC1-337E-D417-2253-32BD881817E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13" name="Picture 13" descr="Graphical user interface, application, email&#10;&#10;Description automatically generated">
            <a:extLst>
              <a:ext uri="{FF2B5EF4-FFF2-40B4-BE49-F238E27FC236}">
                <a16:creationId xmlns:a16="http://schemas.microsoft.com/office/drawing/2014/main" id="{5505969F-2774-6DBF-EA32-D981A2B6F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129" y="252087"/>
            <a:ext cx="7984523" cy="646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72390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7D894-3C44-7D6E-92DC-E2DA9BF61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139" y="4156405"/>
            <a:ext cx="3819061" cy="1325563"/>
          </a:xfrm>
        </p:spPr>
        <p:txBody>
          <a:bodyPr>
            <a:normAutofit/>
          </a:bodyPr>
          <a:lstStyle/>
          <a:p>
            <a:r>
              <a:rPr lang="en-US" b="1">
                <a:latin typeface="Rockwell"/>
              </a:rPr>
              <a:t>Materiales de </a:t>
            </a:r>
            <a:r>
              <a:rPr lang="en-US" b="1" err="1">
                <a:latin typeface="Rockwell"/>
              </a:rPr>
              <a:t>estudio</a:t>
            </a:r>
            <a:r>
              <a:rPr lang="en-US" b="1">
                <a:latin typeface="Rockwell"/>
              </a:rPr>
              <a:t> para </a:t>
            </a:r>
            <a:r>
              <a:rPr lang="en-US" b="1" err="1">
                <a:latin typeface="Rockwell"/>
              </a:rPr>
              <a:t>el</a:t>
            </a:r>
            <a:r>
              <a:rPr lang="en-US" b="1">
                <a:latin typeface="Rockwell"/>
              </a:rPr>
              <a:t> </a:t>
            </a:r>
            <a:r>
              <a:rPr lang="en-US" b="1" err="1">
                <a:latin typeface="Rockwell"/>
              </a:rPr>
              <a:t>usmle</a:t>
            </a:r>
            <a:r>
              <a:rPr lang="en-US" b="1">
                <a:latin typeface="Rockwell"/>
              </a:rPr>
              <a:t> step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8840E-AF79-2270-0DAF-C669B62C99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21828" y="469925"/>
            <a:ext cx="5431971" cy="632443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 err="1">
                <a:latin typeface="Rockwell"/>
              </a:rPr>
              <a:t>Uworld</a:t>
            </a:r>
            <a:r>
              <a:rPr lang="en-US" b="1" dirty="0">
                <a:latin typeface="Rockwell"/>
              </a:rPr>
              <a:t> For Step 3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Master The Boards For Step 3 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First Aid For Step 3 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CCS Cases (</a:t>
            </a:r>
            <a:r>
              <a:rPr lang="en-US" dirty="0">
                <a:latin typeface="Rockwell"/>
              </a:rPr>
              <a:t>Costo:</a:t>
            </a:r>
            <a:r>
              <a:rPr lang="en-US" dirty="0">
                <a:solidFill>
                  <a:srgbClr val="FF0000"/>
                </a:solidFill>
                <a:latin typeface="Rockwell"/>
              </a:rPr>
              <a:t> 6 meses 90$</a:t>
            </a:r>
            <a:r>
              <a:rPr lang="en-US" dirty="0">
                <a:latin typeface="Rockwell"/>
              </a:rPr>
              <a:t>)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Crush Step 3 CCS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Online </a:t>
            </a:r>
            <a:r>
              <a:rPr lang="en-US" b="1" dirty="0" err="1">
                <a:latin typeface="Rockwell"/>
              </a:rPr>
              <a:t>MedEd</a:t>
            </a:r>
            <a:r>
              <a:rPr lang="en-US" b="1" dirty="0">
                <a:latin typeface="Rockwell"/>
              </a:rPr>
              <a:t> </a:t>
            </a:r>
            <a:r>
              <a:rPr lang="en-US" b="1" dirty="0" err="1">
                <a:latin typeface="Rockwell"/>
              </a:rPr>
              <a:t>Quicktables</a:t>
            </a: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 err="1">
                <a:latin typeface="Rockwell"/>
              </a:rPr>
              <a:t>Uworld</a:t>
            </a:r>
            <a:r>
              <a:rPr lang="en-US" b="1" dirty="0">
                <a:latin typeface="Rockwell"/>
              </a:rPr>
              <a:t> Self-Assessments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NBME Self-Assessments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D2BF055-DF20-7E61-6B53-87E0FA2EF5E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13" name="Picture 13" descr="Text&#10;&#10;Description automatically generated">
            <a:extLst>
              <a:ext uri="{FF2B5EF4-FFF2-40B4-BE49-F238E27FC236}">
                <a16:creationId xmlns:a16="http://schemas.microsoft.com/office/drawing/2014/main" id="{4A71D2A9-82F6-E925-B9B3-2061E1853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9394" y="1652717"/>
            <a:ext cx="863429" cy="1050325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EFC3D4DA-51AF-C2E5-B9C5-18A643418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061" y="2781276"/>
            <a:ext cx="1848108" cy="709227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DCA63BBA-B5F3-79A5-DD22-40A4ED194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6434" y="3613965"/>
            <a:ext cx="817863" cy="1092288"/>
          </a:xfrm>
          <a:prstGeom prst="rect">
            <a:avLst/>
          </a:prstGeom>
        </p:spPr>
      </p:pic>
      <p:pic>
        <p:nvPicPr>
          <p:cNvPr id="16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B25F0C1-78B7-A554-1ADC-34DEC5EAA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1850" y="4343915"/>
            <a:ext cx="989056" cy="1259360"/>
          </a:xfrm>
          <a:prstGeom prst="rect">
            <a:avLst/>
          </a:prstGeom>
        </p:spPr>
      </p:pic>
      <p:pic>
        <p:nvPicPr>
          <p:cNvPr id="17" name="Picture 17" descr="Icon&#10;&#10;Description automatically generated">
            <a:extLst>
              <a:ext uri="{FF2B5EF4-FFF2-40B4-BE49-F238E27FC236}">
                <a16:creationId xmlns:a16="http://schemas.microsoft.com/office/drawing/2014/main" id="{1323B872-464C-6174-0226-2854F1E5D6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3455" y="204529"/>
            <a:ext cx="806794" cy="816319"/>
          </a:xfrm>
          <a:prstGeom prst="rect">
            <a:avLst/>
          </a:prstGeom>
        </p:spPr>
      </p:pic>
      <p:pic>
        <p:nvPicPr>
          <p:cNvPr id="18" name="Picture 1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FE4633C-6651-2DB6-7C63-A170337866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7282" y="1089454"/>
            <a:ext cx="701761" cy="91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07220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7B68F-80FF-52E0-CFD8-7F9E6577A3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Ejemplos</a:t>
            </a:r>
            <a:r>
              <a:rPr lang="en-US" dirty="0"/>
              <a:t> de </a:t>
            </a:r>
            <a:r>
              <a:rPr lang="en-US" dirty="0" err="1"/>
              <a:t>PReguntas</a:t>
            </a:r>
            <a:r>
              <a:rPr lang="en-US" dirty="0"/>
              <a:t> de </a:t>
            </a:r>
            <a:r>
              <a:rPr lang="en-US" b="1" dirty="0" err="1"/>
              <a:t>usmle</a:t>
            </a:r>
            <a:r>
              <a:rPr lang="en-US" b="1" dirty="0"/>
              <a:t> step 3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19E012C-42AB-5905-834E-F0320548002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947150" y="6356350"/>
            <a:ext cx="324485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1D5A739-5B50-85D9-E0AC-512B986AF9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39538" y="6356350"/>
            <a:ext cx="652462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52443"/>
      </p:ext>
    </p:extLst>
  </p:cSld>
  <p:clrMapOvr>
    <a:masterClrMapping/>
  </p:clrMapOvr>
  <p:transition spd="slow"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0ACD28EF-0703-EC86-912A-649343F2D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" y="796450"/>
            <a:ext cx="12066493" cy="531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44035"/>
      </p:ext>
    </p:extLst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91D49-1CB4-E17F-27C7-3ECE17078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8621DB-9BFA-DBED-C656-CC04F349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50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3AA09FEA-62FC-9B24-B8D7-DD57D5FE2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7" y="1667019"/>
            <a:ext cx="12138214" cy="336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01961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C89275-5D5F-CF4C-EE45-EAEDD2F47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01A5AC-58C3-F38D-236D-D8A9967AD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51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360A921F-14F3-6A30-E24A-1B1EFCE6B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85836"/>
            <a:ext cx="12156139" cy="46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48999"/>
      </p:ext>
    </p:extLst>
  </p:cSld>
  <p:clrMapOvr>
    <a:masterClrMapping/>
  </p:clrMapOvr>
  <p:transition spd="slow"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EF63D4-90E3-D703-9923-906680E8B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2C0C9D-AB94-AA6F-7BB9-8D6685113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52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7D9CD1A-ACDF-D300-C406-61DA38F44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825" y="3101"/>
            <a:ext cx="7476562" cy="685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670067"/>
      </p:ext>
    </p:extLst>
  </p:cSld>
  <p:clrMapOvr>
    <a:masterClrMapping/>
  </p:clrMapOvr>
  <p:transition spd="slow">
    <p:push dir="u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FC8F0C-D66F-DC2C-3ED1-14D2C8DC9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1350" y="2571235"/>
            <a:ext cx="4636770" cy="2486495"/>
          </a:xfrm>
        </p:spPr>
        <p:txBody>
          <a:bodyPr/>
          <a:lstStyle/>
          <a:p>
            <a:r>
              <a:rPr lang="en-US" dirty="0"/>
              <a:t>EJEMPLO DE </a:t>
            </a:r>
            <a:r>
              <a:rPr lang="en-US" b="1" dirty="0" err="1"/>
              <a:t>cOMPUTER</a:t>
            </a:r>
            <a:r>
              <a:rPr lang="en-US" b="1" dirty="0"/>
              <a:t>-BASED CASE SIMULATIONS (CCS CASES)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6C0D40-8EDE-AEE8-CB9E-3A17ED6C652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229A1D-96DA-45E5-F67A-7F762454B8E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80162"/>
      </p:ext>
    </p:extLst>
  </p:cSld>
  <p:clrMapOvr>
    <a:masterClrMapping/>
  </p:clrMapOvr>
  <p:transition spd="slow">
    <p:push dir="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CD04D500-0419-EF83-8980-D259515D8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1" y="321569"/>
            <a:ext cx="12021669" cy="617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6461"/>
      </p:ext>
    </p:extLst>
  </p:cSld>
  <p:clrMapOvr>
    <a:masterClrMapping/>
  </p:clrMapOvr>
  <p:transition spd="slow">
    <p:push dir="u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38F5C4-1833-C51F-9ACF-670804EC5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55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7AEB712-C8CE-D05E-1C79-D60D3D091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74026"/>
            <a:ext cx="12191998" cy="598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0580"/>
      </p:ext>
    </p:extLst>
  </p:cSld>
  <p:clrMapOvr>
    <a:masterClrMapping/>
  </p:clrMapOvr>
  <p:transition spd="slow">
    <p:push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49CE46-3544-70D0-2384-A456CCC11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7AB44-A9AF-470E-7D01-7E810444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56</a:t>
            </a:fld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0C49780-2968-23CB-FFFA-AA6A180D4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5" y="2527"/>
            <a:ext cx="11958916" cy="685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996747"/>
      </p:ext>
    </p:extLst>
  </p:cSld>
  <p:clrMapOvr>
    <a:masterClrMapping/>
  </p:clrMapOvr>
  <p:transition spd="slow">
    <p:push dir="u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C78F7E-7068-D475-FBD9-EF317BA51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57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B6A6612C-0D91-FFEE-8CEC-080A6F890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3" y="493796"/>
            <a:ext cx="12075457" cy="604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884840"/>
      </p:ext>
    </p:extLst>
  </p:cSld>
  <p:clrMapOvr>
    <a:masterClrMapping/>
  </p:clrMapOvr>
  <p:transition spd="slow">
    <p:push dir="u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1110C-E394-29EF-289D-909D9CC41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58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6BF9A8B-5E31-01CE-1F81-4D04FA3F6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4" y="170599"/>
            <a:ext cx="12147174" cy="622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13914"/>
      </p:ext>
    </p:extLst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7AE1F-4F99-F97D-3129-98E0693C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59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B540B3C6-413C-35BF-6303-28E286A7B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5229"/>
            <a:ext cx="12191998" cy="624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85010"/>
      </p:ext>
    </p:extLst>
  </p:cSld>
  <p:clrMapOvr>
    <a:masterClrMapping/>
  </p:clrMapOvr>
  <p:transition spd="slow">
    <p:push dir="u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AA2DCE-62DD-C48B-E58C-AC40222A6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60</a:t>
            </a:fld>
            <a:endParaRPr lang="en-US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680DAC1-8313-1B52-9B9E-F4CCBB91F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77" y="-3320"/>
            <a:ext cx="10524564" cy="685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48747"/>
      </p:ext>
    </p:extLst>
  </p:cSld>
  <p:clrMapOvr>
    <a:masterClrMapping/>
  </p:clrMapOvr>
  <p:transition spd="slow">
    <p:push dir="u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7059C-E0D6-39C1-3308-703813736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5DD47A-CBEE-CD11-8A22-08239971A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61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FD5C77D-F385-6EFC-3DE3-E124503E9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06" y="-1921"/>
            <a:ext cx="11071410" cy="686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33053"/>
      </p:ext>
    </p:extLst>
  </p:cSld>
  <p:clrMapOvr>
    <a:masterClrMapping/>
  </p:clrMapOvr>
  <p:transition spd="slow">
    <p:push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54ABB-4929-4810-950B-2DAEA0A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534" y="706826"/>
            <a:ext cx="8421688" cy="923969"/>
          </a:xfrm>
        </p:spPr>
        <p:txBody>
          <a:bodyPr/>
          <a:lstStyle/>
          <a:p>
            <a:r>
              <a:rPr lang="en-US" dirty="0">
                <a:latin typeface="Rockwell"/>
              </a:rPr>
              <a:t>Costos de </a:t>
            </a:r>
            <a:r>
              <a:rPr lang="en-US" dirty="0" err="1">
                <a:latin typeface="Rockwell"/>
              </a:rPr>
              <a:t>los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distintos</a:t>
            </a:r>
            <a:r>
              <a:rPr lang="en-US" dirty="0">
                <a:latin typeface="Rockwell"/>
              </a:rPr>
              <a:t> </a:t>
            </a:r>
            <a:r>
              <a:rPr lang="en-US" dirty="0" err="1">
                <a:latin typeface="Rockwell"/>
              </a:rPr>
              <a:t>bancos</a:t>
            </a:r>
            <a:r>
              <a:rPr lang="en-US" dirty="0">
                <a:latin typeface="Rockwell"/>
              </a:rPr>
              <a:t> de </a:t>
            </a:r>
            <a:r>
              <a:rPr lang="en-US" dirty="0" err="1">
                <a:latin typeface="Rockwell"/>
              </a:rPr>
              <a:t>preguntas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2B089-A8F9-45B1-BE6E-EAC10163F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0725" y="2890205"/>
            <a:ext cx="1512935" cy="628264"/>
          </a:xfrm>
        </p:spPr>
        <p:txBody>
          <a:bodyPr/>
          <a:lstStyle/>
          <a:p>
            <a:r>
              <a:rPr lang="en-ZA" dirty="0" err="1"/>
              <a:t>Uworld</a:t>
            </a:r>
            <a:r>
              <a:rPr lang="en-ZA" dirty="0"/>
              <a:t> 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35F89A-6CDF-41F7-BD87-18B45BD73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75375" y="3546282"/>
            <a:ext cx="1883638" cy="148300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noProof="1"/>
              <a:t>30 Dias: 319$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noProof="1"/>
              <a:t>90 Dias: 439$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noProof="1"/>
              <a:t>180 Dias: 479$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noProof="1">
                <a:solidFill>
                  <a:srgbClr val="FF0000"/>
                </a:solidFill>
              </a:rPr>
              <a:t>360 Dias: 559$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noProof="1">
                <a:solidFill>
                  <a:schemeClr val="tx1"/>
                </a:solidFill>
              </a:rPr>
              <a:t>730 Dias: 719$</a:t>
            </a:r>
          </a:p>
          <a:p>
            <a:endParaRPr lang="en-ZA" noProof="1"/>
          </a:p>
          <a:p>
            <a:endParaRPr lang="en-ZA" noProof="1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E22F9B-4BF8-41DC-8F1C-836B546E59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319314" y="2921098"/>
            <a:ext cx="2041996" cy="576777"/>
          </a:xfrm>
        </p:spPr>
        <p:txBody>
          <a:bodyPr/>
          <a:lstStyle/>
          <a:p>
            <a:r>
              <a:rPr lang="en-ZA" dirty="0" err="1"/>
              <a:t>TRuelearn</a:t>
            </a:r>
            <a:r>
              <a:rPr lang="en-ZA" dirty="0"/>
              <a:t>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1C399-8F48-44F5-9461-3C89866D4C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319313" y="3680147"/>
            <a:ext cx="2041996" cy="144181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5750" indent="-285750">
              <a:buFont typeface="Wingdings,Sans-Serif"/>
              <a:buChar char="q"/>
            </a:pPr>
            <a:r>
              <a:rPr lang="en-US" dirty="0">
                <a:ea typeface="+mn-lt"/>
                <a:cs typeface="+mn-lt"/>
              </a:rPr>
              <a:t>30 Dias: 149$</a:t>
            </a:r>
          </a:p>
          <a:p>
            <a:pPr marL="285750" indent="-285750">
              <a:buFont typeface="Wingdings,Sans-Serif"/>
              <a:buChar char="q"/>
            </a:pPr>
            <a:r>
              <a:rPr lang="en-US" dirty="0">
                <a:ea typeface="+mn-lt"/>
                <a:cs typeface="+mn-lt"/>
              </a:rPr>
              <a:t>90 Dias: 199$</a:t>
            </a:r>
          </a:p>
          <a:p>
            <a:pPr marL="285750" indent="-285750">
              <a:buFont typeface="Wingdings,Sans-Serif"/>
              <a:buChar char="q"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180 Dias: 299$</a:t>
            </a:r>
          </a:p>
          <a:p>
            <a:pPr marL="285750" indent="-285750">
              <a:buFont typeface="Wingdings,Sans-Serif"/>
              <a:buChar char="q"/>
            </a:pP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360 Dias: 399$</a:t>
            </a:r>
          </a:p>
          <a:p>
            <a:pPr marL="285750" indent="-285750">
              <a:buFont typeface="Wingdings,Sans-Serif"/>
              <a:buChar char="q"/>
            </a:pPr>
            <a:r>
              <a:rPr lang="en-US" dirty="0"/>
              <a:t>545 Dias: 419$</a:t>
            </a:r>
          </a:p>
          <a:p>
            <a:endParaRPr lang="en-Z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515C5D-2CDB-4E66-B2B8-1451BC44247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52503" y="2838719"/>
            <a:ext cx="1595313" cy="628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ZA" dirty="0" err="1"/>
              <a:t>Amboss</a:t>
            </a:r>
            <a:r>
              <a:rPr lang="en-ZA" dirty="0"/>
              <a:t> 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92B9716-8D44-4864-8986-720957B3436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667150" y="3618362"/>
            <a:ext cx="2048395" cy="15035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dirty="0">
                <a:ea typeface="+mn-lt"/>
                <a:cs typeface="+mn-lt"/>
              </a:rPr>
              <a:t>30 Dias: 149$</a:t>
            </a:r>
            <a:endParaRPr lang="en-ZA" noProof="1">
              <a:ea typeface="+mn-lt"/>
              <a:cs typeface="+mn-lt"/>
            </a:endParaRPr>
          </a:p>
          <a:p>
            <a:pPr marL="285750" indent="-285750">
              <a:buFont typeface="Wingdings,Sans-Serif"/>
              <a:buChar char="q"/>
            </a:pPr>
            <a:r>
              <a:rPr lang="en-US" dirty="0">
                <a:ea typeface="+mn-lt"/>
                <a:cs typeface="+mn-lt"/>
              </a:rPr>
              <a:t>90 Dias: 189$</a:t>
            </a:r>
          </a:p>
          <a:p>
            <a:pPr marL="285750" indent="-285750">
              <a:buFont typeface="Wingdings,Sans-Serif"/>
              <a:buChar char="q"/>
            </a:pPr>
            <a:r>
              <a:rPr lang="en-US" dirty="0">
                <a:ea typeface="+mn-lt"/>
                <a:cs typeface="+mn-lt"/>
              </a:rPr>
              <a:t>180 Dias: 229$</a:t>
            </a:r>
          </a:p>
          <a:p>
            <a:pPr marL="285750" indent="-285750">
              <a:buFont typeface="Wingdings,Sans-Serif"/>
              <a:buChar char="q"/>
            </a:pP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360 Dias: 299$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D5B6F4-0A90-447A-A1AE-D75C934B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AB72EF94-1D2A-CFA2-53DA-E4120962B702}"/>
              </a:ext>
            </a:extLst>
          </p:cNvPr>
          <p:cNvSpPr txBox="1">
            <a:spLocks/>
          </p:cNvSpPr>
          <p:nvPr/>
        </p:nvSpPr>
        <p:spPr>
          <a:xfrm>
            <a:off x="8115848" y="2888147"/>
            <a:ext cx="2882475" cy="5767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err="1"/>
              <a:t>Usmle</a:t>
            </a:r>
            <a:r>
              <a:rPr lang="en-ZA"/>
              <a:t> RX 360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B0D05FF-26B6-909E-4ECF-7D71E036D0ED}"/>
              </a:ext>
            </a:extLst>
          </p:cNvPr>
          <p:cNvSpPr txBox="1">
            <a:spLocks/>
          </p:cNvSpPr>
          <p:nvPr/>
        </p:nvSpPr>
        <p:spPr>
          <a:xfrm>
            <a:off x="8115848" y="3575114"/>
            <a:ext cx="2079286" cy="19875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dirty="0">
                <a:ea typeface="+mn-lt"/>
                <a:cs typeface="+mn-lt"/>
              </a:rPr>
              <a:t>30 Dias: 149$</a:t>
            </a:r>
            <a:endParaRPr lang="en-ZA" noProof="1">
              <a:ea typeface="+mn-lt"/>
              <a:cs typeface="+mn-lt"/>
            </a:endParaRPr>
          </a:p>
          <a:p>
            <a:pPr marL="285750" indent="-285750">
              <a:buFont typeface="Wingdings,Sans-Serif"/>
              <a:buChar char="q"/>
            </a:pPr>
            <a:r>
              <a:rPr lang="en-US" dirty="0">
                <a:ea typeface="+mn-lt"/>
                <a:cs typeface="+mn-lt"/>
              </a:rPr>
              <a:t>90 Dias: 199$</a:t>
            </a:r>
          </a:p>
          <a:p>
            <a:pPr marL="285750" indent="-285750">
              <a:buFont typeface="Wingdings,Sans-Serif"/>
              <a:buChar char="q"/>
            </a:pPr>
            <a:r>
              <a:rPr lang="en-US" dirty="0">
                <a:ea typeface="+mn-lt"/>
                <a:cs typeface="+mn-lt"/>
              </a:rPr>
              <a:t>180 Dias: 329$</a:t>
            </a:r>
          </a:p>
          <a:p>
            <a:pPr marL="285750" indent="-285750">
              <a:buFont typeface="Wingdings,Sans-Serif"/>
              <a:buChar char="q"/>
            </a:pP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360 Dias: 399$</a:t>
            </a:r>
          </a:p>
          <a:p>
            <a:pPr marL="285750" indent="-285750">
              <a:buFont typeface="Wingdings,Sans-Serif"/>
              <a:buChar char="q"/>
            </a:pPr>
            <a:r>
              <a:rPr lang="en-US" dirty="0"/>
              <a:t>24 Meses: 449$</a:t>
            </a:r>
          </a:p>
          <a:p>
            <a:endParaRPr lang="en-US" dirty="0"/>
          </a:p>
        </p:txBody>
      </p:sp>
      <p:pic>
        <p:nvPicPr>
          <p:cNvPr id="15" name="Picture 15" descr="Icon&#10;&#10;Description automatically generated">
            <a:extLst>
              <a:ext uri="{FF2B5EF4-FFF2-40B4-BE49-F238E27FC236}">
                <a16:creationId xmlns:a16="http://schemas.microsoft.com/office/drawing/2014/main" id="{3B5C12AA-631D-24FD-89F3-11C401E9F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644" y="1841799"/>
            <a:ext cx="1249578" cy="1269400"/>
          </a:xfrm>
          <a:prstGeom prst="rect">
            <a:avLst/>
          </a:prstGeom>
        </p:spPr>
      </p:pic>
      <p:pic>
        <p:nvPicPr>
          <p:cNvPr id="16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7762EAE-5921-28CE-F53C-489CB95AB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127" y="2125877"/>
            <a:ext cx="2028825" cy="876300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8660D5AF-488C-A5D3-B791-E121070CB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693" y="1900624"/>
            <a:ext cx="2076450" cy="1162050"/>
          </a:xfrm>
          <a:prstGeom prst="rect">
            <a:avLst/>
          </a:prstGeom>
        </p:spPr>
      </p:pic>
      <p:pic>
        <p:nvPicPr>
          <p:cNvPr id="18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C8B1A8DE-1FCD-629A-1B1B-B638F8E0B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7607" y="1924693"/>
            <a:ext cx="1843732" cy="118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78069"/>
      </p:ext>
    </p:extLst>
  </p:cSld>
  <p:clrMapOvr>
    <a:masterClrMapping/>
  </p:clrMapOvr>
  <p:transition spd="slow">
    <p:push dir="u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07AE4-AFDA-F8D0-A6C7-156C47534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20" y="354295"/>
            <a:ext cx="8941640" cy="644246"/>
          </a:xfrm>
        </p:spPr>
        <p:txBody>
          <a:bodyPr>
            <a:normAutofit/>
          </a:bodyPr>
          <a:lstStyle/>
          <a:p>
            <a:r>
              <a:rPr lang="en-US"/>
              <a:t>Pasos para </a:t>
            </a:r>
            <a:r>
              <a:rPr lang="en-US" err="1"/>
              <a:t>participar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b="1"/>
              <a:t>MATCH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3FC48-2507-5468-49E4-0FA3A4B34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7245" y="1539807"/>
            <a:ext cx="5553957" cy="698406"/>
          </a:xfrm>
        </p:spPr>
        <p:txBody>
          <a:bodyPr/>
          <a:lstStyle/>
          <a:p>
            <a:r>
              <a:rPr lang="en-US"/>
              <a:t>Crear </a:t>
            </a:r>
            <a:r>
              <a:rPr lang="en-US" err="1"/>
              <a:t>perfil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 </a:t>
            </a:r>
            <a:r>
              <a:rPr lang="en-US" b="1" err="1"/>
              <a:t>eLECTRONIC</a:t>
            </a:r>
            <a:r>
              <a:rPr lang="en-US" b="1"/>
              <a:t> </a:t>
            </a:r>
            <a:r>
              <a:rPr lang="en-US" b="1" err="1"/>
              <a:t>rESIDENCY</a:t>
            </a:r>
            <a:r>
              <a:rPr lang="en-US" b="1"/>
              <a:t> Application Service (eras)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1460F4-9740-73E5-CDF1-0E20DE69B6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8257" y="2427148"/>
            <a:ext cx="4747132" cy="414043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El ERAS</a:t>
            </a:r>
            <a:r>
              <a:rPr lang="en-US" dirty="0"/>
              <a:t> es la </a:t>
            </a:r>
            <a:r>
              <a:rPr lang="en-US" dirty="0" err="1"/>
              <a:t>plataforma</a:t>
            </a:r>
            <a:r>
              <a:rPr lang="en-US" dirty="0"/>
              <a:t> que </a:t>
            </a:r>
            <a:r>
              <a:rPr lang="en-US" dirty="0" err="1"/>
              <a:t>permite</a:t>
            </a:r>
            <a:r>
              <a:rPr lang="en-US" dirty="0"/>
              <a:t>: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dirty="0" err="1"/>
              <a:t>Colocar</a:t>
            </a:r>
            <a:r>
              <a:rPr lang="en-US" dirty="0"/>
              <a:t> </a:t>
            </a:r>
            <a:r>
              <a:rPr lang="en-US" dirty="0" err="1"/>
              <a:t>nuestros</a:t>
            </a:r>
            <a:r>
              <a:rPr lang="en-US" dirty="0"/>
              <a:t> </a:t>
            </a:r>
            <a:r>
              <a:rPr lang="en-US" dirty="0" err="1"/>
              <a:t>datos</a:t>
            </a:r>
            <a:r>
              <a:rPr lang="en-US" dirty="0"/>
              <a:t> </a:t>
            </a:r>
            <a:r>
              <a:rPr lang="en-US" dirty="0" err="1"/>
              <a:t>personales</a:t>
            </a:r>
            <a:endParaRPr lang="en-US"/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dirty="0"/>
              <a:t>Crear </a:t>
            </a:r>
            <a:r>
              <a:rPr lang="en-US" dirty="0" err="1"/>
              <a:t>nuestro</a:t>
            </a:r>
            <a:r>
              <a:rPr lang="en-US" dirty="0"/>
              <a:t> curriculum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dirty="0"/>
              <a:t>Crear </a:t>
            </a:r>
            <a:r>
              <a:rPr lang="en-US" dirty="0" err="1"/>
              <a:t>nuestro</a:t>
            </a:r>
            <a:r>
              <a:rPr lang="en-US" dirty="0"/>
              <a:t> personal statement 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dirty="0"/>
              <a:t>Subir las cartas de </a:t>
            </a:r>
            <a:r>
              <a:rPr lang="en-US" dirty="0" err="1"/>
              <a:t>recomendación</a:t>
            </a:r>
            <a:r>
              <a:rPr lang="en-US" dirty="0"/>
              <a:t> (LORs)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dirty="0" err="1"/>
              <a:t>Buscar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programas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cuales</a:t>
            </a:r>
            <a:r>
              <a:rPr lang="en-US" dirty="0"/>
              <a:t> </a:t>
            </a:r>
            <a:r>
              <a:rPr lang="en-US" dirty="0" err="1"/>
              <a:t>vamos</a:t>
            </a:r>
            <a:r>
              <a:rPr lang="en-US" dirty="0"/>
              <a:t> a </a:t>
            </a:r>
            <a:r>
              <a:rPr lang="en-US" dirty="0" err="1"/>
              <a:t>aplicar</a:t>
            </a:r>
            <a:r>
              <a:rPr lang="en-US" dirty="0"/>
              <a:t> 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dirty="0" err="1"/>
              <a:t>Recibir</a:t>
            </a:r>
            <a:r>
              <a:rPr lang="en-US" dirty="0"/>
              <a:t> las </a:t>
            </a:r>
            <a:r>
              <a:rPr lang="en-US" dirty="0" err="1"/>
              <a:t>ofertas</a:t>
            </a:r>
            <a:r>
              <a:rPr lang="en-US" dirty="0"/>
              <a:t> de </a:t>
            </a:r>
            <a:r>
              <a:rPr lang="en-US" dirty="0" err="1"/>
              <a:t>entrevistas</a:t>
            </a:r>
            <a:r>
              <a:rPr lang="en-US" dirty="0"/>
              <a:t> </a:t>
            </a:r>
            <a:r>
              <a:rPr lang="en-US" dirty="0" err="1"/>
              <a:t>asi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tambien</a:t>
            </a:r>
            <a:r>
              <a:rPr lang="en-US" dirty="0"/>
              <a:t> </a:t>
            </a:r>
            <a:r>
              <a:rPr lang="en-US" dirty="0" err="1"/>
              <a:t>agendar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día de la </a:t>
            </a:r>
            <a:r>
              <a:rPr lang="en-US" dirty="0" err="1"/>
              <a:t>entrevista</a:t>
            </a:r>
            <a:endParaRPr lang="en-US" dirty="0"/>
          </a:p>
          <a:p>
            <a:r>
              <a:rPr lang="en-US" b="1" dirty="0" err="1"/>
              <a:t>Nota</a:t>
            </a:r>
            <a:r>
              <a:rPr lang="en-US" dirty="0"/>
              <a:t>: para acceder al ERAS se </a:t>
            </a:r>
            <a:r>
              <a:rPr lang="en-US" dirty="0" err="1"/>
              <a:t>tiene</a:t>
            </a:r>
            <a:r>
              <a:rPr lang="en-US" dirty="0"/>
              <a:t> que </a:t>
            </a:r>
            <a:r>
              <a:rPr lang="en-US" dirty="0" err="1"/>
              <a:t>pagar</a:t>
            </a:r>
            <a:r>
              <a:rPr lang="en-US" dirty="0"/>
              <a:t> un </a:t>
            </a:r>
            <a:r>
              <a:rPr lang="en-US" b="1" dirty="0">
                <a:solidFill>
                  <a:srgbClr val="FF0000"/>
                </a:solidFill>
              </a:rPr>
              <a:t>Token de 165$</a:t>
            </a:r>
            <a:r>
              <a:rPr lang="en-US" dirty="0"/>
              <a:t>, </a:t>
            </a:r>
            <a:r>
              <a:rPr lang="en-US" dirty="0" err="1"/>
              <a:t>asi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tambien</a:t>
            </a:r>
            <a:r>
              <a:rPr lang="en-US" dirty="0"/>
              <a:t> </a:t>
            </a:r>
            <a:r>
              <a:rPr lang="en-US" dirty="0" err="1"/>
              <a:t>pagar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b="1" dirty="0"/>
              <a:t>USMLE Transcript</a:t>
            </a:r>
            <a:r>
              <a:rPr lang="en-US" dirty="0"/>
              <a:t> de un </a:t>
            </a:r>
            <a:r>
              <a:rPr lang="en-US" dirty="0" err="1"/>
              <a:t>costo</a:t>
            </a:r>
            <a:r>
              <a:rPr lang="en-US" dirty="0"/>
              <a:t> de</a:t>
            </a:r>
            <a:r>
              <a:rPr lang="en-US" b="1" dirty="0">
                <a:solidFill>
                  <a:srgbClr val="FF0000"/>
                </a:solidFill>
              </a:rPr>
              <a:t> 80$.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solidFill>
                  <a:schemeClr val="tx1"/>
                </a:solidFill>
              </a:rPr>
              <a:t>Es </a:t>
            </a:r>
            <a:r>
              <a:rPr lang="en-US" b="1" dirty="0" err="1">
                <a:solidFill>
                  <a:schemeClr val="tx1"/>
                </a:solidFill>
              </a:rPr>
              <a:t>necesario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crear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nuestro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perfil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el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National Resident Matching Program</a:t>
            </a:r>
            <a:r>
              <a:rPr lang="en-US" b="1" dirty="0">
                <a:solidFill>
                  <a:schemeClr val="tx1"/>
                </a:solidFill>
              </a:rPr>
              <a:t> (</a:t>
            </a:r>
            <a:r>
              <a:rPr lang="en-US" b="1" dirty="0">
                <a:solidFill>
                  <a:srgbClr val="FF0000"/>
                </a:solidFill>
              </a:rPr>
              <a:t>NRMP</a:t>
            </a:r>
            <a:r>
              <a:rPr lang="en-US" b="1" dirty="0">
                <a:solidFill>
                  <a:schemeClr val="tx1"/>
                </a:solidFill>
              </a:rPr>
              <a:t>) </a:t>
            </a:r>
            <a:r>
              <a:rPr lang="en-US" b="1" dirty="0" err="1">
                <a:solidFill>
                  <a:schemeClr val="tx1"/>
                </a:solidFill>
              </a:rPr>
              <a:t>donde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obtendremos</a:t>
            </a:r>
            <a:r>
              <a:rPr lang="en-US" b="1" dirty="0">
                <a:solidFill>
                  <a:schemeClr val="tx1"/>
                </a:solidFill>
              </a:rPr>
              <a:t> un </a:t>
            </a:r>
            <a:r>
              <a:rPr lang="en-US" b="1" dirty="0" err="1">
                <a:solidFill>
                  <a:schemeClr val="tx1"/>
                </a:solidFill>
              </a:rPr>
              <a:t>numero</a:t>
            </a:r>
            <a:r>
              <a:rPr lang="en-US" b="1" dirty="0">
                <a:solidFill>
                  <a:schemeClr val="tx1"/>
                </a:solidFill>
              </a:rPr>
              <a:t> ID que </a:t>
            </a:r>
            <a:r>
              <a:rPr lang="en-US" b="1" dirty="0" err="1">
                <a:solidFill>
                  <a:schemeClr val="tx1"/>
                </a:solidFill>
              </a:rPr>
              <a:t>nos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va</a:t>
            </a:r>
            <a:r>
              <a:rPr lang="en-US" b="1" dirty="0">
                <a:solidFill>
                  <a:schemeClr val="tx1"/>
                </a:solidFill>
              </a:rPr>
              <a:t> a </a:t>
            </a:r>
            <a:r>
              <a:rPr lang="en-US" b="1" dirty="0" err="1">
                <a:solidFill>
                  <a:schemeClr val="tx1"/>
                </a:solidFill>
              </a:rPr>
              <a:t>permitir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participar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el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MATCH</a:t>
            </a:r>
            <a:r>
              <a:rPr lang="en-US" b="1" dirty="0">
                <a:solidFill>
                  <a:schemeClr val="tx1"/>
                </a:solidFill>
              </a:rPr>
              <a:t>. Esto </a:t>
            </a:r>
            <a:r>
              <a:rPr lang="en-US" b="1" dirty="0" err="1">
                <a:solidFill>
                  <a:schemeClr val="tx1"/>
                </a:solidFill>
              </a:rPr>
              <a:t>tiene</a:t>
            </a:r>
            <a:r>
              <a:rPr lang="en-US" b="1" dirty="0">
                <a:solidFill>
                  <a:schemeClr val="tx1"/>
                </a:solidFill>
              </a:rPr>
              <a:t> un </a:t>
            </a:r>
            <a:r>
              <a:rPr lang="en-US" b="1" dirty="0" err="1">
                <a:solidFill>
                  <a:schemeClr val="tx1"/>
                </a:solidFill>
              </a:rPr>
              <a:t>costo</a:t>
            </a:r>
            <a:r>
              <a:rPr lang="en-US" b="1" dirty="0">
                <a:solidFill>
                  <a:schemeClr val="tx1"/>
                </a:solidFill>
              </a:rPr>
              <a:t> de </a:t>
            </a:r>
            <a:r>
              <a:rPr lang="en-US" b="1" dirty="0">
                <a:solidFill>
                  <a:srgbClr val="FF0000"/>
                </a:solidFill>
              </a:rPr>
              <a:t>70$.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dirty="0"/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F56F628-1A43-69E1-454E-FFC53787D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63</a:t>
            </a:fld>
            <a:endParaRPr lang="en-US" dirty="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8C0902CE-1F51-9229-0201-C249AF838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553" y="1608105"/>
            <a:ext cx="3532094" cy="997201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F7F4E317-F44A-6ED1-5FAC-9096F9BDF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0331" y="4274764"/>
            <a:ext cx="2854138" cy="1535765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734C530F-8E6F-48F2-8514-703C2AFE1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6763" y="3162300"/>
            <a:ext cx="23812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70720"/>
      </p:ext>
    </p:extLst>
  </p:cSld>
  <p:clrMapOvr>
    <a:masterClrMapping/>
  </p:clrMapOvr>
  <p:transition spd="slow">
    <p:push dir="u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1978AD3-94EE-738F-135D-F2C3400D3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A47748D-252F-6438-31D9-EF16E6BA3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64</a:t>
            </a:fld>
            <a:endParaRPr lang="en-US" dirty="0"/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76717906-9012-2B11-F60F-20E1E5E9E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23472"/>
            <a:ext cx="12191997" cy="482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268214"/>
      </p:ext>
    </p:extLst>
  </p:cSld>
  <p:clrMapOvr>
    <a:masterClrMapping/>
  </p:clrMapOvr>
  <p:transition spd="slow">
    <p:push dir="u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A25EC-64EC-11E5-757B-744FA10CF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FC7A60-EC6C-A52C-1A1C-C2691000C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65</a:t>
            </a:fld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CCBBDE2C-FD1B-2DED-11C7-0DD8385A3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3" y="353818"/>
            <a:ext cx="12165103" cy="63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01096"/>
      </p:ext>
    </p:extLst>
  </p:cSld>
  <p:clrMapOvr>
    <a:masterClrMapping/>
  </p:clrMapOvr>
  <p:transition spd="slow">
    <p:push dir="u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75593-5AF5-1170-2FCF-306E4DE6B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1369" y="317968"/>
            <a:ext cx="5111750" cy="1204912"/>
          </a:xfrm>
        </p:spPr>
        <p:txBody>
          <a:bodyPr/>
          <a:lstStyle/>
          <a:p>
            <a:r>
              <a:rPr lang="en-US"/>
              <a:t>COSTO POR APLICACIÓN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68D2C-BB8F-34D5-0C91-A642CFAA1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41016" y="3521181"/>
            <a:ext cx="5111750" cy="718765"/>
          </a:xfrm>
        </p:spPr>
        <p:txBody>
          <a:bodyPr/>
          <a:lstStyle/>
          <a:p>
            <a:r>
              <a:rPr lang="en-US" dirty="0"/>
              <a:t>Basado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datos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aplicamos</a:t>
            </a:r>
            <a:r>
              <a:rPr lang="en-US" dirty="0"/>
              <a:t> a </a:t>
            </a:r>
            <a:r>
              <a:rPr lang="en-US" b="1" dirty="0"/>
              <a:t>100 </a:t>
            </a:r>
            <a:r>
              <a:rPr lang="en-US" b="1" dirty="0" err="1"/>
              <a:t>programas</a:t>
            </a:r>
            <a:r>
              <a:rPr lang="en-US" dirty="0"/>
              <a:t> </a:t>
            </a:r>
            <a:r>
              <a:rPr lang="en-US" dirty="0" err="1"/>
              <a:t>tendria</a:t>
            </a:r>
            <a:r>
              <a:rPr lang="en-US" dirty="0"/>
              <a:t> un </a:t>
            </a:r>
            <a:r>
              <a:rPr lang="en-US" dirty="0" err="1"/>
              <a:t>costo</a:t>
            </a:r>
            <a:r>
              <a:rPr lang="en-US" dirty="0"/>
              <a:t> total de </a:t>
            </a:r>
            <a:r>
              <a:rPr lang="en-US" b="1" dirty="0">
                <a:solidFill>
                  <a:srgbClr val="FF0000"/>
                </a:solidFill>
              </a:rPr>
              <a:t>2,339$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D92F9FE-1D62-F6C8-4CE4-870EA2B98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66</a:t>
            </a:fld>
            <a:endParaRPr lang="en-US" dirty="0"/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86B60CE5-BFF2-5FA9-DEB0-58501F754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259" y="1576419"/>
            <a:ext cx="4168587" cy="170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75313"/>
      </p:ext>
    </p:extLst>
  </p:cSld>
  <p:clrMapOvr>
    <a:masterClrMapping/>
  </p:clrMapOvr>
  <p:transition spd="slow">
    <p:push dir="u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66CEB1-E97B-6514-9C61-ACA8E8506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1790AA-5271-1F05-44A8-6C47AD3BC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67</a:t>
            </a:fld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5638FDBA-0AE2-7E3B-FA9F-495D7F7E6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8" y="821051"/>
            <a:ext cx="12095017" cy="517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467742"/>
      </p:ext>
    </p:extLst>
  </p:cSld>
  <p:clrMapOvr>
    <a:masterClrMapping/>
  </p:clrMapOvr>
  <p:transition spd="slow">
    <p:push dir="u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46609"/>
            <a:ext cx="5433510" cy="112941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Rockwell"/>
              </a:rPr>
              <a:t>Puntos a </a:t>
            </a:r>
            <a:r>
              <a:rPr lang="en-US" err="1">
                <a:latin typeface="Rockwell"/>
              </a:rPr>
              <a:t>tomar</a:t>
            </a:r>
            <a:r>
              <a:rPr lang="en-US" dirty="0">
                <a:latin typeface="Rockwell"/>
              </a:rPr>
              <a:t> </a:t>
            </a:r>
            <a:r>
              <a:rPr lang="en-US" err="1">
                <a:latin typeface="Rockwell"/>
              </a:rPr>
              <a:t>en</a:t>
            </a:r>
            <a:r>
              <a:rPr lang="en-US" dirty="0">
                <a:latin typeface="Rockwell"/>
              </a:rPr>
              <a:t> </a:t>
            </a:r>
            <a:r>
              <a:rPr lang="en-US" err="1">
                <a:latin typeface="Rockwell"/>
              </a:rPr>
              <a:t>cuenta</a:t>
            </a:r>
            <a:r>
              <a:rPr lang="en-US" dirty="0">
                <a:latin typeface="Rockwell"/>
              </a:rPr>
              <a:t> Para </a:t>
            </a:r>
            <a:r>
              <a:rPr lang="en-US" err="1">
                <a:latin typeface="Rockwell"/>
              </a:rPr>
              <a:t>una</a:t>
            </a:r>
            <a:r>
              <a:rPr lang="en-US" dirty="0">
                <a:latin typeface="Rockwell"/>
              </a:rPr>
              <a:t> </a:t>
            </a:r>
            <a:r>
              <a:rPr lang="en-US" err="1">
                <a:latin typeface="Rockwell"/>
              </a:rPr>
              <a:t>buena</a:t>
            </a:r>
            <a:r>
              <a:rPr lang="en-US">
                <a:latin typeface="Rockwell"/>
              </a:rPr>
              <a:t> </a:t>
            </a:r>
            <a:r>
              <a:rPr lang="en-US" err="1">
                <a:latin typeface="Rockwell"/>
              </a:rPr>
              <a:t>AplicaciÓn</a:t>
            </a:r>
            <a:r>
              <a:rPr lang="en-US">
                <a:latin typeface="Rockwell"/>
              </a:rPr>
              <a:t> </a:t>
            </a:r>
            <a:r>
              <a:rPr lang="en-US" dirty="0"/>
              <a:t> 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4158E79-DA49-4521-BEC6-A7BA93C41F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21828" y="1491184"/>
            <a:ext cx="5431971" cy="5294705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Año de </a:t>
            </a:r>
            <a:r>
              <a:rPr lang="en-US" b="1" dirty="0" err="1">
                <a:latin typeface="Rockwell"/>
              </a:rPr>
              <a:t>graducación</a:t>
            </a:r>
            <a:r>
              <a:rPr lang="en-US" b="1" dirty="0">
                <a:latin typeface="Rockwell"/>
              </a:rPr>
              <a:t> (&lt;5 </a:t>
            </a:r>
            <a:r>
              <a:rPr lang="en-US" b="1" dirty="0" err="1">
                <a:latin typeface="Rockwell"/>
              </a:rPr>
              <a:t>años</a:t>
            </a:r>
            <a:r>
              <a:rPr lang="en-US" b="1" dirty="0">
                <a:latin typeface="Rockwell"/>
              </a:rPr>
              <a:t> es </a:t>
            </a:r>
            <a:r>
              <a:rPr lang="en-US" b="1" dirty="0" err="1">
                <a:latin typeface="Rockwell"/>
              </a:rPr>
              <a:t>preferible</a:t>
            </a:r>
            <a:r>
              <a:rPr lang="en-US" b="1" dirty="0">
                <a:latin typeface="Rockwell"/>
              </a:rPr>
              <a:t> para </a:t>
            </a:r>
            <a:r>
              <a:rPr lang="en-US" b="1" dirty="0" err="1">
                <a:latin typeface="Rockwell"/>
              </a:rPr>
              <a:t>muchos</a:t>
            </a:r>
            <a:r>
              <a:rPr lang="en-US" b="1" dirty="0">
                <a:latin typeface="Rockwell"/>
              </a:rPr>
              <a:t> </a:t>
            </a:r>
            <a:r>
              <a:rPr lang="en-US" b="1" dirty="0" err="1">
                <a:latin typeface="Rockwell"/>
              </a:rPr>
              <a:t>hospiltales</a:t>
            </a:r>
            <a:r>
              <a:rPr lang="en-US" b="1" dirty="0">
                <a:latin typeface="Rockwell"/>
              </a:rPr>
              <a:t>)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 err="1">
                <a:latin typeface="Rockwell"/>
              </a:rPr>
              <a:t>Evitar</a:t>
            </a:r>
            <a:r>
              <a:rPr lang="en-US" b="1" dirty="0">
                <a:latin typeface="Rockwell"/>
              </a:rPr>
              <a:t> </a:t>
            </a:r>
            <a:r>
              <a:rPr lang="en-US" b="1" dirty="0" err="1">
                <a:latin typeface="Rockwell"/>
              </a:rPr>
              <a:t>los</a:t>
            </a:r>
            <a:r>
              <a:rPr lang="en-US" b="1" dirty="0">
                <a:latin typeface="Rockwell"/>
              </a:rPr>
              <a:t> gaps o </a:t>
            </a:r>
            <a:r>
              <a:rPr lang="en-US" b="1" dirty="0" err="1">
                <a:latin typeface="Rockwell"/>
              </a:rPr>
              <a:t>brechas</a:t>
            </a:r>
            <a:r>
              <a:rPr lang="en-US" b="1" dirty="0">
                <a:latin typeface="Rockwell"/>
              </a:rPr>
              <a:t> 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Experiencia </a:t>
            </a:r>
            <a:r>
              <a:rPr lang="en-US" b="1" err="1">
                <a:latin typeface="Rockwell"/>
              </a:rPr>
              <a:t>en</a:t>
            </a:r>
            <a:r>
              <a:rPr lang="en-US" b="1" dirty="0">
                <a:latin typeface="Rockwell"/>
              </a:rPr>
              <a:t> </a:t>
            </a:r>
            <a:r>
              <a:rPr lang="en-US" b="1" err="1">
                <a:latin typeface="Rockwell"/>
              </a:rPr>
              <a:t>los</a:t>
            </a:r>
            <a:r>
              <a:rPr lang="en-US" b="1" dirty="0">
                <a:latin typeface="Rockwell"/>
              </a:rPr>
              <a:t> </a:t>
            </a:r>
            <a:r>
              <a:rPr lang="en-US" b="1" err="1">
                <a:latin typeface="Rockwell"/>
              </a:rPr>
              <a:t>Estados</a:t>
            </a:r>
            <a:r>
              <a:rPr lang="en-US" b="1" dirty="0">
                <a:latin typeface="Rockwell"/>
              </a:rPr>
              <a:t> </a:t>
            </a:r>
            <a:r>
              <a:rPr lang="en-US" b="1" err="1">
                <a:latin typeface="Rockwell"/>
              </a:rPr>
              <a:t>unidos</a:t>
            </a:r>
            <a:r>
              <a:rPr lang="en-US" b="1" dirty="0">
                <a:latin typeface="Rockwell"/>
              </a:rPr>
              <a:t> (Clerkships, </a:t>
            </a:r>
            <a:r>
              <a:rPr lang="en-US" b="1" err="1">
                <a:latin typeface="Rockwell"/>
              </a:rPr>
              <a:t>Observerships</a:t>
            </a:r>
            <a:r>
              <a:rPr lang="en-US" b="1" dirty="0">
                <a:latin typeface="Rockwell"/>
              </a:rPr>
              <a:t>)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Publicaciones o </a:t>
            </a:r>
            <a:r>
              <a:rPr lang="en-US" b="1" dirty="0" err="1">
                <a:latin typeface="Rockwell"/>
              </a:rPr>
              <a:t>experiencia</a:t>
            </a:r>
            <a:r>
              <a:rPr lang="en-US" b="1" dirty="0">
                <a:latin typeface="Rockwell"/>
              </a:rPr>
              <a:t> </a:t>
            </a:r>
            <a:r>
              <a:rPr lang="en-US" b="1" dirty="0" err="1">
                <a:latin typeface="Rockwell"/>
              </a:rPr>
              <a:t>en</a:t>
            </a:r>
            <a:r>
              <a:rPr lang="en-US" b="1" dirty="0">
                <a:latin typeface="Rockwell"/>
              </a:rPr>
              <a:t> </a:t>
            </a:r>
            <a:r>
              <a:rPr lang="en-US" b="1" dirty="0" err="1">
                <a:latin typeface="Rockwell"/>
              </a:rPr>
              <a:t>investigaciones</a:t>
            </a:r>
            <a:r>
              <a:rPr lang="en-US" b="1" dirty="0">
                <a:latin typeface="Rockwell"/>
              </a:rPr>
              <a:t> </a:t>
            </a:r>
            <a:r>
              <a:rPr lang="en-US" b="1" dirty="0" err="1">
                <a:latin typeface="Rockwell"/>
              </a:rPr>
              <a:t>científicas</a:t>
            </a:r>
            <a:r>
              <a:rPr lang="en-US" b="1" dirty="0">
                <a:latin typeface="Rockwell"/>
              </a:rPr>
              <a:t> 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Pasar </a:t>
            </a:r>
            <a:r>
              <a:rPr lang="en-US" b="1" dirty="0" err="1">
                <a:latin typeface="Rockwell"/>
              </a:rPr>
              <a:t>los</a:t>
            </a:r>
            <a:r>
              <a:rPr lang="en-US" b="1" dirty="0">
                <a:latin typeface="Rockwell"/>
              </a:rPr>
              <a:t> steps del primer </a:t>
            </a:r>
            <a:r>
              <a:rPr lang="en-US" b="1" dirty="0" err="1">
                <a:latin typeface="Rockwell"/>
              </a:rPr>
              <a:t>intento</a:t>
            </a:r>
            <a:r>
              <a:rPr lang="en-US" b="1" dirty="0">
                <a:latin typeface="Rockwell"/>
              </a:rPr>
              <a:t> con un </a:t>
            </a:r>
            <a:r>
              <a:rPr lang="en-US" b="1" dirty="0" err="1">
                <a:latin typeface="Rockwell"/>
              </a:rPr>
              <a:t>buen</a:t>
            </a:r>
            <a:r>
              <a:rPr lang="en-US" b="1" dirty="0">
                <a:latin typeface="Rockwell"/>
              </a:rPr>
              <a:t> score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err="1">
                <a:latin typeface="Rockwell"/>
              </a:rPr>
              <a:t>Estatus</a:t>
            </a:r>
            <a:r>
              <a:rPr lang="en-US" b="1" dirty="0">
                <a:latin typeface="Rockwell"/>
              </a:rPr>
              <a:t> </a:t>
            </a:r>
            <a:r>
              <a:rPr lang="en-US" b="1" err="1">
                <a:latin typeface="Rockwell"/>
              </a:rPr>
              <a:t>migratorio</a:t>
            </a:r>
            <a:r>
              <a:rPr lang="en-US" b="1" dirty="0">
                <a:latin typeface="Rockwell"/>
              </a:rPr>
              <a:t> (es </a:t>
            </a:r>
            <a:r>
              <a:rPr lang="en-US" b="1" err="1">
                <a:latin typeface="Rockwell"/>
              </a:rPr>
              <a:t>preferible</a:t>
            </a:r>
            <a:r>
              <a:rPr lang="en-US" b="1" dirty="0">
                <a:latin typeface="Rockwell"/>
              </a:rPr>
              <a:t> ser </a:t>
            </a:r>
            <a:r>
              <a:rPr lang="en-US" b="1" err="1">
                <a:latin typeface="Rockwell"/>
              </a:rPr>
              <a:t>residente</a:t>
            </a:r>
            <a:r>
              <a:rPr lang="en-US" b="1" dirty="0">
                <a:latin typeface="Rockwell"/>
              </a:rPr>
              <a:t> </a:t>
            </a:r>
            <a:r>
              <a:rPr lang="en-US" b="1" err="1">
                <a:latin typeface="Rockwell"/>
              </a:rPr>
              <a:t>permanente</a:t>
            </a:r>
            <a:r>
              <a:rPr lang="en-US" b="1" dirty="0">
                <a:latin typeface="Rockwell"/>
              </a:rPr>
              <a:t> o </a:t>
            </a:r>
            <a:r>
              <a:rPr lang="en-US" b="1" err="1">
                <a:latin typeface="Rockwell"/>
              </a:rPr>
              <a:t>ciudadano</a:t>
            </a:r>
            <a:r>
              <a:rPr lang="en-US" b="1" dirty="0">
                <a:latin typeface="Rockwell"/>
              </a:rPr>
              <a:t> de </a:t>
            </a:r>
            <a:r>
              <a:rPr lang="en-US" b="1" err="1">
                <a:latin typeface="Rockwell"/>
              </a:rPr>
              <a:t>los</a:t>
            </a:r>
            <a:r>
              <a:rPr lang="en-US" b="1" dirty="0">
                <a:latin typeface="Rockwell"/>
              </a:rPr>
              <a:t> </a:t>
            </a:r>
            <a:r>
              <a:rPr lang="en-US" b="1" err="1">
                <a:latin typeface="Rockwell"/>
              </a:rPr>
              <a:t>Estados</a:t>
            </a:r>
            <a:r>
              <a:rPr lang="en-US" b="1" dirty="0">
                <a:latin typeface="Rockwell"/>
              </a:rPr>
              <a:t> Unidos)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err="1">
                <a:latin typeface="Rockwell"/>
              </a:rPr>
              <a:t>Voluntariados</a:t>
            </a:r>
            <a:r>
              <a:rPr lang="en-US" b="1" dirty="0">
                <a:latin typeface="Rockwell"/>
              </a:rPr>
              <a:t> 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latin typeface="Rockwell"/>
              </a:rPr>
              <a:t>Cartas de </a:t>
            </a:r>
            <a:r>
              <a:rPr lang="en-US" b="1" err="1">
                <a:latin typeface="Rockwell"/>
              </a:rPr>
              <a:t>Recomendación</a:t>
            </a:r>
            <a:r>
              <a:rPr lang="en-US" b="1" dirty="0">
                <a:latin typeface="Rockwell"/>
              </a:rPr>
              <a:t> (</a:t>
            </a:r>
            <a:r>
              <a:rPr lang="en-US" b="1" err="1">
                <a:latin typeface="Rockwell"/>
              </a:rPr>
              <a:t>preferiblemente</a:t>
            </a:r>
            <a:r>
              <a:rPr lang="en-US" b="1" dirty="0">
                <a:latin typeface="Rockwell"/>
              </a:rPr>
              <a:t> de </a:t>
            </a:r>
            <a:r>
              <a:rPr lang="en-US" b="1" err="1">
                <a:latin typeface="Rockwell"/>
              </a:rPr>
              <a:t>médicos</a:t>
            </a:r>
            <a:r>
              <a:rPr lang="en-US" b="1" dirty="0">
                <a:latin typeface="Rockwell"/>
              </a:rPr>
              <a:t> que </a:t>
            </a:r>
            <a:r>
              <a:rPr lang="en-US" b="1" err="1">
                <a:latin typeface="Rockwell"/>
              </a:rPr>
              <a:t>ejercen</a:t>
            </a:r>
            <a:r>
              <a:rPr lang="en-US" b="1" dirty="0">
                <a:latin typeface="Rockwell"/>
              </a:rPr>
              <a:t> </a:t>
            </a:r>
            <a:r>
              <a:rPr lang="en-US" b="1" err="1">
                <a:latin typeface="Rockwell"/>
              </a:rPr>
              <a:t>en</a:t>
            </a:r>
            <a:r>
              <a:rPr lang="en-US" b="1" dirty="0">
                <a:latin typeface="Rockwell"/>
              </a:rPr>
              <a:t> </a:t>
            </a:r>
            <a:r>
              <a:rPr lang="en-US" b="1" err="1">
                <a:latin typeface="Rockwell"/>
              </a:rPr>
              <a:t>los</a:t>
            </a:r>
            <a:r>
              <a:rPr lang="en-US" b="1" dirty="0">
                <a:latin typeface="Rockwell"/>
              </a:rPr>
              <a:t> </a:t>
            </a:r>
            <a:r>
              <a:rPr lang="en-US" b="1" err="1">
                <a:latin typeface="Rockwell"/>
              </a:rPr>
              <a:t>Estados</a:t>
            </a:r>
            <a:r>
              <a:rPr lang="en-US" b="1" dirty="0">
                <a:latin typeface="Rockwell"/>
              </a:rPr>
              <a:t> Unidos)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b="1" dirty="0">
              <a:solidFill>
                <a:srgbClr val="404040"/>
              </a:solidFill>
              <a:latin typeface="Rockwel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b="1" dirty="0">
                <a:solidFill>
                  <a:srgbClr val="FF0000"/>
                </a:solidFill>
                <a:latin typeface="Rockwell"/>
              </a:rPr>
              <a:t>CONEXIONES </a:t>
            </a:r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dirty="0"/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dirty="0"/>
          </a:p>
          <a:p>
            <a:pPr marL="285750" indent="-285750">
              <a:buFont typeface="Wingdings" panose="020B0604020202020204" pitchFamily="34" charset="0"/>
              <a:buChar char="q"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106130"/>
      </p:ext>
    </p:extLst>
  </p:cSld>
  <p:clrMapOvr>
    <a:masterClrMapping/>
  </p:clrMapOvr>
  <p:transition spd="slow">
    <p:push dir="u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ECA9D7-00C8-00F5-4DEF-F9599DB2E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CDFE7-0F8C-E766-D73E-E7CA3C02F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69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B356FD6-A94E-8E57-640D-A202272B9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788" y="202099"/>
            <a:ext cx="2994211" cy="3029286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3FA928E-8ED6-91DC-B05D-7232955EC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9" y="199577"/>
            <a:ext cx="3065929" cy="3016399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958542D-235B-FEB8-B7F2-7EAA88D0A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176" y="3281227"/>
            <a:ext cx="3110752" cy="3567664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6FB11B6C-CE39-3F7B-7FEB-3BA740439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9858" y="198851"/>
            <a:ext cx="3012141" cy="3026819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41A4D893-9B62-A49B-BA40-107C4F14E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5247" y="3284864"/>
            <a:ext cx="3065927" cy="3560391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86E095A4-D250-BAFE-6691-B9A92F2362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4966" y="78554"/>
            <a:ext cx="3056964" cy="3150870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03E0D515-14D9-E533-1B5D-79CED20725E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78" b="6806"/>
          <a:stretch/>
        </p:blipFill>
        <p:spPr>
          <a:xfrm>
            <a:off x="0" y="3381936"/>
            <a:ext cx="2985247" cy="3471213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F0B2AF88-37DE-F52F-3D4A-1FF5C3CEA33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06" t="101" r="-303" b="6549"/>
          <a:stretch/>
        </p:blipFill>
        <p:spPr>
          <a:xfrm>
            <a:off x="9160066" y="3423409"/>
            <a:ext cx="3067185" cy="343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37403"/>
      </p:ext>
    </p:extLst>
  </p:cSld>
  <p:clrMapOvr>
    <a:masterClrMapping/>
  </p:clrMapOvr>
  <p:transition spd="slow">
    <p:push dir="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CFF82-B70F-4971-9182-7C3AEA3C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/>
          <a:p>
            <a:fld id="{B5CEABB6-07DC-46E8-9B57-56EC44A396E5}" type="slidenum">
              <a:rPr lang="en-US" dirty="0" smtClean="0"/>
              <a:pPr/>
              <a:t>70</a:t>
            </a:fld>
            <a:endParaRPr lang="en-US" dirty="0"/>
          </a:p>
        </p:txBody>
      </p:sp>
      <p:pic>
        <p:nvPicPr>
          <p:cNvPr id="10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8B0D5CD2-A396-F44B-1B85-BAFD6F0F0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210" y="2385"/>
            <a:ext cx="6934197" cy="685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Monoline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oline" id="{080CB5C6-FA0A-40B0-8C1A-A4BA88D91EE0}" vid="{DC98E595-77B2-413A-A4EA-B47400BD13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14FED0-9A95-4A83-8CAA-A3BB5938F80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75DC67E-4FAC-4989-A1C6-9CCFAE7240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4BA2C8-4C3C-4809-AD4F-FED9B4D74B8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Colorful Certificate</Template>
  <TotalTime>0</TotalTime>
  <Words>744</Words>
  <Application>Microsoft Office PowerPoint</Application>
  <PresentationFormat>Widescreen</PresentationFormat>
  <Paragraphs>243</Paragraphs>
  <Slides>70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Monoline</vt:lpstr>
      <vt:lpstr>¿CÓMO PREPARARSe PARa los usmle steps?</vt:lpstr>
      <vt:lpstr>¿QUÉ ES el usmle?</vt:lpstr>
      <vt:lpstr>Puntos a tomar en cuenta</vt:lpstr>
      <vt:lpstr>CLASIFICACIÓN DE LOS MEDICOS BASADO EN SU PROCEDENCIA </vt:lpstr>
      <vt:lpstr>Usmle Steps </vt:lpstr>
      <vt:lpstr>PowerPoint Presentation</vt:lpstr>
      <vt:lpstr>Pathways </vt:lpstr>
      <vt:lpstr>PowerPoint Presentation</vt:lpstr>
      <vt:lpstr>Pasos para Registrarse En el ecfmg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Costos de los examenes </vt:lpstr>
      <vt:lpstr>Estrategias efectivas DE aPRENDIZAJE para los USMLE STEPS</vt:lpstr>
      <vt:lpstr>CONSEJOS BASADOS EN MI EXPERIENCIA </vt:lpstr>
      <vt:lpstr>Materiales DE ESTUDIO para El usmle step 1</vt:lpstr>
      <vt:lpstr>Ejemplos de preguntas de usmle step 1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Materiales de estudio para el USMLE sTEP 2 CK </vt:lpstr>
      <vt:lpstr>Ejemplos de preguntas de usmle step 2 ck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Materiales de estudio Para el OET </vt:lpstr>
      <vt:lpstr>PowerPoint Presentation</vt:lpstr>
      <vt:lpstr>PowerPoint Presentation</vt:lpstr>
      <vt:lpstr>Materiales de estudio para el usmle step 3</vt:lpstr>
      <vt:lpstr>Ejemplos de PReguntas de usmle step 3</vt:lpstr>
      <vt:lpstr>PowerPoint Presentation</vt:lpstr>
      <vt:lpstr>PowerPoint Presentation</vt:lpstr>
      <vt:lpstr>PowerPoint Presentation</vt:lpstr>
      <vt:lpstr>PowerPoint Presentation</vt:lpstr>
      <vt:lpstr>EJEMPLO DE cOMPUTER-BASED CASE SIMULATIONS (CCS CASES)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Costos de los distintos bancos de preguntas</vt:lpstr>
      <vt:lpstr>Pasos para participar en el MATCH</vt:lpstr>
      <vt:lpstr>PowerPoint Presentation</vt:lpstr>
      <vt:lpstr>PowerPoint Presentation</vt:lpstr>
      <vt:lpstr>COSTO POR APLICACIÓN </vt:lpstr>
      <vt:lpstr>PowerPoint Presentation</vt:lpstr>
      <vt:lpstr>Puntos a tomar en cuenta Para una buena AplicaciÓn 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</dc:title>
  <dc:creator/>
  <cp:lastModifiedBy/>
  <cp:revision>2871</cp:revision>
  <dcterms:created xsi:type="dcterms:W3CDTF">2022-10-21T14:49:42Z</dcterms:created>
  <dcterms:modified xsi:type="dcterms:W3CDTF">2023-04-25T14:30:57Z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